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0" r:id="rId2"/>
    <p:sldId id="341" r:id="rId3"/>
    <p:sldId id="340" r:id="rId4"/>
    <p:sldId id="342" r:id="rId5"/>
    <p:sldId id="344" r:id="rId6"/>
    <p:sldId id="332" r:id="rId7"/>
    <p:sldId id="311" r:id="rId8"/>
    <p:sldId id="269" r:id="rId9"/>
    <p:sldId id="259" r:id="rId10"/>
    <p:sldId id="270" r:id="rId11"/>
    <p:sldId id="282" r:id="rId12"/>
    <p:sldId id="351" r:id="rId13"/>
    <p:sldId id="293" r:id="rId14"/>
    <p:sldId id="272" r:id="rId15"/>
    <p:sldId id="273" r:id="rId16"/>
    <p:sldId id="274" r:id="rId17"/>
    <p:sldId id="294" r:id="rId18"/>
    <p:sldId id="295" r:id="rId19"/>
    <p:sldId id="296" r:id="rId20"/>
    <p:sldId id="297" r:id="rId21"/>
    <p:sldId id="298" r:id="rId22"/>
    <p:sldId id="299" r:id="rId23"/>
    <p:sldId id="300" r:id="rId24"/>
    <p:sldId id="305" r:id="rId25"/>
    <p:sldId id="304" r:id="rId26"/>
    <p:sldId id="303" r:id="rId27"/>
    <p:sldId id="302" r:id="rId28"/>
    <p:sldId id="306" r:id="rId29"/>
    <p:sldId id="307" r:id="rId3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90" autoAdjust="0"/>
    <p:restoredTop sz="94660"/>
  </p:normalViewPr>
  <p:slideViewPr>
    <p:cSldViewPr snapToGrid="0">
      <p:cViewPr>
        <p:scale>
          <a:sx n="100" d="100"/>
          <a:sy n="100" d="100"/>
        </p:scale>
        <p:origin x="984" y="4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40773B0-74A7-419F-9926-E4F6A8AF297F}" type="datetimeFigureOut">
              <a:rPr lang="it-IT" smtClean="0"/>
              <a:t>26/11/2025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D3F1D48-EFA0-4BB7-ACC4-006BC18C7D19}" type="slidenum">
              <a:rPr lang="it-IT" smtClean="0"/>
              <a:t>‹N›</a:t>
            </a:fld>
            <a:endParaRPr lang="it-IT"/>
          </a:p>
        </p:txBody>
      </p:sp>
    </p:spTree>
    <p:extLst>
      <p:ext uri="{BB962C8B-B14F-4D97-AF65-F5344CB8AC3E}">
        <p14:creationId xmlns:p14="http://schemas.microsoft.com/office/powerpoint/2010/main" val="25269064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40773B0-74A7-419F-9926-E4F6A8AF297F}" type="datetimeFigureOut">
              <a:rPr lang="it-IT" smtClean="0"/>
              <a:t>26/11/2025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D3F1D48-EFA0-4BB7-ACC4-006BC18C7D19}" type="slidenum">
              <a:rPr lang="it-IT" smtClean="0"/>
              <a:t>‹N›</a:t>
            </a:fld>
            <a:endParaRPr lang="it-IT"/>
          </a:p>
        </p:txBody>
      </p:sp>
    </p:spTree>
    <p:extLst>
      <p:ext uri="{BB962C8B-B14F-4D97-AF65-F5344CB8AC3E}">
        <p14:creationId xmlns:p14="http://schemas.microsoft.com/office/powerpoint/2010/main" val="980060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40773B0-74A7-419F-9926-E4F6A8AF297F}" type="datetimeFigureOut">
              <a:rPr lang="it-IT" smtClean="0"/>
              <a:t>26/11/2025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D3F1D48-EFA0-4BB7-ACC4-006BC18C7D19}" type="slidenum">
              <a:rPr lang="it-IT" smtClean="0"/>
              <a:t>‹N›</a:t>
            </a:fld>
            <a:endParaRPr lang="it-IT"/>
          </a:p>
        </p:txBody>
      </p:sp>
    </p:spTree>
    <p:extLst>
      <p:ext uri="{BB962C8B-B14F-4D97-AF65-F5344CB8AC3E}">
        <p14:creationId xmlns:p14="http://schemas.microsoft.com/office/powerpoint/2010/main" val="366012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40773B0-74A7-419F-9926-E4F6A8AF297F}" type="datetimeFigureOut">
              <a:rPr lang="it-IT" smtClean="0"/>
              <a:t>26/11/2025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D3F1D48-EFA0-4BB7-ACC4-006BC18C7D19}" type="slidenum">
              <a:rPr lang="it-IT" smtClean="0"/>
              <a:t>‹N›</a:t>
            </a:fld>
            <a:endParaRPr lang="it-IT"/>
          </a:p>
        </p:txBody>
      </p:sp>
    </p:spTree>
    <p:extLst>
      <p:ext uri="{BB962C8B-B14F-4D97-AF65-F5344CB8AC3E}">
        <p14:creationId xmlns:p14="http://schemas.microsoft.com/office/powerpoint/2010/main" val="1980981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040773B0-74A7-419F-9926-E4F6A8AF297F}" type="datetimeFigureOut">
              <a:rPr lang="it-IT" smtClean="0"/>
              <a:t>26/11/2025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D3F1D48-EFA0-4BB7-ACC4-006BC18C7D19}" type="slidenum">
              <a:rPr lang="it-IT" smtClean="0"/>
              <a:t>‹N›</a:t>
            </a:fld>
            <a:endParaRPr lang="it-IT"/>
          </a:p>
        </p:txBody>
      </p:sp>
    </p:spTree>
    <p:extLst>
      <p:ext uri="{BB962C8B-B14F-4D97-AF65-F5344CB8AC3E}">
        <p14:creationId xmlns:p14="http://schemas.microsoft.com/office/powerpoint/2010/main" val="3889278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40773B0-74A7-419F-9926-E4F6A8AF297F}" type="datetimeFigureOut">
              <a:rPr lang="it-IT" smtClean="0"/>
              <a:t>26/11/2025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D3F1D48-EFA0-4BB7-ACC4-006BC18C7D19}" type="slidenum">
              <a:rPr lang="it-IT" smtClean="0"/>
              <a:t>‹N›</a:t>
            </a:fld>
            <a:endParaRPr lang="it-IT"/>
          </a:p>
        </p:txBody>
      </p:sp>
    </p:spTree>
    <p:extLst>
      <p:ext uri="{BB962C8B-B14F-4D97-AF65-F5344CB8AC3E}">
        <p14:creationId xmlns:p14="http://schemas.microsoft.com/office/powerpoint/2010/main" val="2043505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40773B0-74A7-419F-9926-E4F6A8AF297F}" type="datetimeFigureOut">
              <a:rPr lang="it-IT" smtClean="0"/>
              <a:t>26/11/2025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D3F1D48-EFA0-4BB7-ACC4-006BC18C7D19}" type="slidenum">
              <a:rPr lang="it-IT" smtClean="0"/>
              <a:t>‹N›</a:t>
            </a:fld>
            <a:endParaRPr lang="it-IT"/>
          </a:p>
        </p:txBody>
      </p:sp>
    </p:spTree>
    <p:extLst>
      <p:ext uri="{BB962C8B-B14F-4D97-AF65-F5344CB8AC3E}">
        <p14:creationId xmlns:p14="http://schemas.microsoft.com/office/powerpoint/2010/main" val="3680073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40773B0-74A7-419F-9926-E4F6A8AF297F}" type="datetimeFigureOut">
              <a:rPr lang="it-IT" smtClean="0"/>
              <a:t>26/11/2025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D3F1D48-EFA0-4BB7-ACC4-006BC18C7D19}" type="slidenum">
              <a:rPr lang="it-IT" smtClean="0"/>
              <a:t>‹N›</a:t>
            </a:fld>
            <a:endParaRPr lang="it-IT"/>
          </a:p>
        </p:txBody>
      </p:sp>
    </p:spTree>
    <p:extLst>
      <p:ext uri="{BB962C8B-B14F-4D97-AF65-F5344CB8AC3E}">
        <p14:creationId xmlns:p14="http://schemas.microsoft.com/office/powerpoint/2010/main" val="1221346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40773B0-74A7-419F-9926-E4F6A8AF297F}" type="datetimeFigureOut">
              <a:rPr lang="it-IT" smtClean="0"/>
              <a:t>26/11/2025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D3F1D48-EFA0-4BB7-ACC4-006BC18C7D19}" type="slidenum">
              <a:rPr lang="it-IT" smtClean="0"/>
              <a:t>‹N›</a:t>
            </a:fld>
            <a:endParaRPr lang="it-IT"/>
          </a:p>
        </p:txBody>
      </p:sp>
    </p:spTree>
    <p:extLst>
      <p:ext uri="{BB962C8B-B14F-4D97-AF65-F5344CB8AC3E}">
        <p14:creationId xmlns:p14="http://schemas.microsoft.com/office/powerpoint/2010/main" val="474153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040773B0-74A7-419F-9926-E4F6A8AF297F}" type="datetimeFigureOut">
              <a:rPr lang="it-IT" smtClean="0"/>
              <a:t>26/11/2025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D3F1D48-EFA0-4BB7-ACC4-006BC18C7D19}" type="slidenum">
              <a:rPr lang="it-IT" smtClean="0"/>
              <a:t>‹N›</a:t>
            </a:fld>
            <a:endParaRPr lang="it-IT"/>
          </a:p>
        </p:txBody>
      </p:sp>
    </p:spTree>
    <p:extLst>
      <p:ext uri="{BB962C8B-B14F-4D97-AF65-F5344CB8AC3E}">
        <p14:creationId xmlns:p14="http://schemas.microsoft.com/office/powerpoint/2010/main" val="2108002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040773B0-74A7-419F-9926-E4F6A8AF297F}" type="datetimeFigureOut">
              <a:rPr lang="it-IT" smtClean="0"/>
              <a:t>26/11/2025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D3F1D48-EFA0-4BB7-ACC4-006BC18C7D19}" type="slidenum">
              <a:rPr lang="it-IT" smtClean="0"/>
              <a:t>‹N›</a:t>
            </a:fld>
            <a:endParaRPr lang="it-IT"/>
          </a:p>
        </p:txBody>
      </p:sp>
    </p:spTree>
    <p:extLst>
      <p:ext uri="{BB962C8B-B14F-4D97-AF65-F5344CB8AC3E}">
        <p14:creationId xmlns:p14="http://schemas.microsoft.com/office/powerpoint/2010/main" val="130142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0773B0-74A7-419F-9926-E4F6A8AF297F}" type="datetimeFigureOut">
              <a:rPr lang="it-IT" smtClean="0"/>
              <a:t>26/11/2025</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3F1D48-EFA0-4BB7-ACC4-006BC18C7D19}" type="slidenum">
              <a:rPr lang="it-IT" smtClean="0"/>
              <a:t>‹N›</a:t>
            </a:fld>
            <a:endParaRPr lang="it-IT"/>
          </a:p>
        </p:txBody>
      </p:sp>
    </p:spTree>
    <p:extLst>
      <p:ext uri="{BB962C8B-B14F-4D97-AF65-F5344CB8AC3E}">
        <p14:creationId xmlns:p14="http://schemas.microsoft.com/office/powerpoint/2010/main" val="35014224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11972" y="58189"/>
            <a:ext cx="7967500" cy="923330"/>
          </a:xfrm>
          <a:prstGeom prst="rect">
            <a:avLst/>
          </a:prstGeom>
          <a:noFill/>
        </p:spPr>
        <p:txBody>
          <a:bodyPr wrap="square" rtlCol="0">
            <a:spAutoFit/>
          </a:bodyPr>
          <a:lstStyle/>
          <a:p>
            <a:r>
              <a:rPr lang="it-IT" dirty="0" smtClean="0">
                <a:solidFill>
                  <a:srgbClr val="FF0000"/>
                </a:solidFill>
              </a:rPr>
              <a:t>IL CONCETTO DI PAURA PASSANDO DA PATANJALI , BHAGAVAD GITA E L’INSEGNAMENTO DEL MAESTRO PARAMHANSA </a:t>
            </a:r>
            <a:r>
              <a:rPr lang="it-IT" smtClean="0">
                <a:solidFill>
                  <a:srgbClr val="FF0000"/>
                </a:solidFill>
              </a:rPr>
              <a:t>YOGANDA </a:t>
            </a:r>
            <a:endParaRPr lang="it-IT" smtClean="0">
              <a:solidFill>
                <a:srgbClr val="FF0000"/>
              </a:solidFill>
            </a:endParaRPr>
          </a:p>
          <a:p>
            <a:endParaRPr lang="it-IT" dirty="0">
              <a:solidFill>
                <a:srgbClr val="FF0000"/>
              </a:solidFill>
            </a:endParaRPr>
          </a:p>
        </p:txBody>
      </p:sp>
      <p:sp>
        <p:nvSpPr>
          <p:cNvPr id="5" name="Rettangolo 4"/>
          <p:cNvSpPr/>
          <p:nvPr/>
        </p:nvSpPr>
        <p:spPr>
          <a:xfrm>
            <a:off x="211972" y="697141"/>
            <a:ext cx="7307580" cy="3416320"/>
          </a:xfrm>
          <a:prstGeom prst="rect">
            <a:avLst/>
          </a:prstGeom>
        </p:spPr>
        <p:txBody>
          <a:bodyPr wrap="square">
            <a:spAutoFit/>
          </a:bodyPr>
          <a:lstStyle/>
          <a:p>
            <a:pPr fontAlgn="base"/>
            <a:r>
              <a:rPr lang="it-IT" b="1" dirty="0" err="1">
                <a:solidFill>
                  <a:srgbClr val="D36382"/>
                </a:solidFill>
                <a:latin typeface="Combo"/>
              </a:rPr>
              <a:t>Abhaya</a:t>
            </a:r>
            <a:r>
              <a:rPr lang="it-IT" b="1" dirty="0">
                <a:solidFill>
                  <a:srgbClr val="D36382"/>
                </a:solidFill>
                <a:latin typeface="Combo"/>
              </a:rPr>
              <a:t> – L’assenza di paura</a:t>
            </a:r>
            <a:endParaRPr lang="it-IT" dirty="0">
              <a:solidFill>
                <a:srgbClr val="D36382"/>
              </a:solidFill>
              <a:latin typeface="Combo"/>
            </a:endParaRPr>
          </a:p>
          <a:p>
            <a:pPr fontAlgn="base"/>
            <a:r>
              <a:rPr lang="it-IT" dirty="0" err="1">
                <a:solidFill>
                  <a:srgbClr val="717171"/>
                </a:solidFill>
                <a:latin typeface="Open Sans"/>
              </a:rPr>
              <a:t>Abhaya</a:t>
            </a:r>
            <a:r>
              <a:rPr lang="it-IT" dirty="0">
                <a:solidFill>
                  <a:srgbClr val="717171"/>
                </a:solidFill>
                <a:latin typeface="Open Sans"/>
              </a:rPr>
              <a:t> (</a:t>
            </a:r>
            <a:r>
              <a:rPr lang="it-IT" dirty="0" err="1">
                <a:solidFill>
                  <a:srgbClr val="717171"/>
                </a:solidFill>
                <a:latin typeface="Open Sans"/>
              </a:rPr>
              <a:t>अभय</a:t>
            </a:r>
            <a:r>
              <a:rPr lang="it-IT" dirty="0">
                <a:solidFill>
                  <a:srgbClr val="717171"/>
                </a:solidFill>
                <a:latin typeface="Open Sans"/>
              </a:rPr>
              <a:t>) significa letteralmente “non paura” – a- (negazione) e </a:t>
            </a:r>
            <a:r>
              <a:rPr lang="it-IT" dirty="0" err="1">
                <a:solidFill>
                  <a:srgbClr val="717171"/>
                </a:solidFill>
                <a:latin typeface="Open Sans"/>
              </a:rPr>
              <a:t>bhaya</a:t>
            </a:r>
            <a:r>
              <a:rPr lang="it-IT" dirty="0">
                <a:solidFill>
                  <a:srgbClr val="717171"/>
                </a:solidFill>
                <a:latin typeface="Open Sans"/>
              </a:rPr>
              <a:t> (</a:t>
            </a:r>
            <a:r>
              <a:rPr lang="it-IT">
                <a:solidFill>
                  <a:srgbClr val="717171"/>
                </a:solidFill>
                <a:latin typeface="Open Sans"/>
              </a:rPr>
              <a:t>paura</a:t>
            </a:r>
            <a:r>
              <a:rPr lang="it-IT" smtClean="0">
                <a:solidFill>
                  <a:srgbClr val="717171"/>
                </a:solidFill>
                <a:latin typeface="Open Sans"/>
              </a:rPr>
              <a:t>).</a:t>
            </a:r>
          </a:p>
          <a:p>
            <a:pPr fontAlgn="base"/>
            <a:r>
              <a:rPr lang="it-IT" b="1" smtClean="0">
                <a:solidFill>
                  <a:srgbClr val="717171"/>
                </a:solidFill>
                <a:latin typeface="Open Sans"/>
              </a:rPr>
              <a:t>È </a:t>
            </a:r>
            <a:r>
              <a:rPr lang="it-IT" b="1" dirty="0">
                <a:solidFill>
                  <a:srgbClr val="717171"/>
                </a:solidFill>
                <a:latin typeface="Open Sans"/>
              </a:rPr>
              <a:t>la</a:t>
            </a:r>
            <a:r>
              <a:rPr lang="it-IT" b="1" dirty="0">
                <a:solidFill>
                  <a:srgbClr val="FF0000"/>
                </a:solidFill>
                <a:latin typeface="Open Sans"/>
              </a:rPr>
              <a:t> forza </a:t>
            </a:r>
            <a:r>
              <a:rPr lang="it-IT" b="1" dirty="0">
                <a:solidFill>
                  <a:srgbClr val="717171"/>
                </a:solidFill>
                <a:latin typeface="Open Sans"/>
              </a:rPr>
              <a:t>che nasce dalla </a:t>
            </a:r>
            <a:r>
              <a:rPr lang="it-IT" b="1" dirty="0">
                <a:solidFill>
                  <a:srgbClr val="7030A0"/>
                </a:solidFill>
                <a:latin typeface="Open Sans"/>
              </a:rPr>
              <a:t>fiducia </a:t>
            </a:r>
            <a:r>
              <a:rPr lang="it-IT" b="1" dirty="0" smtClean="0">
                <a:solidFill>
                  <a:srgbClr val="7030A0"/>
                </a:solidFill>
                <a:latin typeface="Open Sans"/>
              </a:rPr>
              <a:t>profonda</a:t>
            </a:r>
            <a:r>
              <a:rPr lang="it-IT" dirty="0">
                <a:solidFill>
                  <a:srgbClr val="717171"/>
                </a:solidFill>
                <a:latin typeface="Open Sans"/>
              </a:rPr>
              <a:t> </a:t>
            </a:r>
            <a:r>
              <a:rPr lang="it-IT" dirty="0" smtClean="0">
                <a:solidFill>
                  <a:srgbClr val="717171"/>
                </a:solidFill>
                <a:latin typeface="Open Sans"/>
              </a:rPr>
              <a:t>(</a:t>
            </a:r>
            <a:r>
              <a:rPr lang="it-IT" dirty="0" err="1" smtClean="0">
                <a:solidFill>
                  <a:srgbClr val="7030A0"/>
                </a:solidFill>
                <a:latin typeface="Open Sans"/>
              </a:rPr>
              <a:t>Sraddha</a:t>
            </a:r>
            <a:r>
              <a:rPr lang="it-IT" dirty="0" smtClean="0">
                <a:solidFill>
                  <a:srgbClr val="717171"/>
                </a:solidFill>
                <a:latin typeface="Open Sans"/>
              </a:rPr>
              <a:t>)</a:t>
            </a:r>
            <a:endParaRPr lang="it-IT" dirty="0">
              <a:solidFill>
                <a:srgbClr val="717171"/>
              </a:solidFill>
              <a:latin typeface="Open Sans"/>
            </a:endParaRPr>
          </a:p>
          <a:p>
            <a:pPr fontAlgn="base"/>
            <a:r>
              <a:rPr lang="it-IT" dirty="0">
                <a:solidFill>
                  <a:srgbClr val="717171"/>
                </a:solidFill>
                <a:latin typeface="Open Sans"/>
              </a:rPr>
              <a:t>È il gesto della mano aperta, che benedice e protegge, dicendo: “</a:t>
            </a:r>
            <a:r>
              <a:rPr lang="it-IT" b="1" dirty="0">
                <a:solidFill>
                  <a:srgbClr val="717171"/>
                </a:solidFill>
                <a:latin typeface="Open Sans"/>
              </a:rPr>
              <a:t>Non temere, sei al sicuro.</a:t>
            </a:r>
            <a:r>
              <a:rPr lang="it-IT" dirty="0">
                <a:solidFill>
                  <a:srgbClr val="717171"/>
                </a:solidFill>
                <a:latin typeface="Open Sans"/>
              </a:rPr>
              <a:t>”</a:t>
            </a:r>
          </a:p>
          <a:p>
            <a:pPr fontAlgn="base"/>
            <a:r>
              <a:rPr lang="it-IT" dirty="0">
                <a:solidFill>
                  <a:srgbClr val="717171"/>
                </a:solidFill>
                <a:latin typeface="Open Sans"/>
              </a:rPr>
              <a:t> </a:t>
            </a:r>
            <a:r>
              <a:rPr lang="it-IT" b="1" dirty="0" err="1">
                <a:solidFill>
                  <a:srgbClr val="717171"/>
                </a:solidFill>
                <a:latin typeface="Open Sans"/>
              </a:rPr>
              <a:t>Abhaya</a:t>
            </a:r>
            <a:r>
              <a:rPr lang="it-IT" b="1" dirty="0">
                <a:solidFill>
                  <a:srgbClr val="717171"/>
                </a:solidFill>
                <a:latin typeface="Open Sans"/>
              </a:rPr>
              <a:t> è il</a:t>
            </a:r>
            <a:r>
              <a:rPr lang="it-IT" b="1" dirty="0">
                <a:solidFill>
                  <a:srgbClr val="7030A0"/>
                </a:solidFill>
                <a:latin typeface="Open Sans"/>
              </a:rPr>
              <a:t> </a:t>
            </a:r>
            <a:r>
              <a:rPr lang="it-IT" b="1" dirty="0" smtClean="0">
                <a:solidFill>
                  <a:srgbClr val="0070C0"/>
                </a:solidFill>
                <a:latin typeface="Open Sans"/>
              </a:rPr>
              <a:t>coraggio</a:t>
            </a:r>
            <a:r>
              <a:rPr lang="it-IT" b="1" dirty="0" smtClean="0">
                <a:solidFill>
                  <a:srgbClr val="7030A0"/>
                </a:solidFill>
                <a:latin typeface="Open Sans"/>
              </a:rPr>
              <a:t>  </a:t>
            </a:r>
            <a:r>
              <a:rPr lang="it-IT" b="1" dirty="0">
                <a:solidFill>
                  <a:srgbClr val="717171"/>
                </a:solidFill>
                <a:latin typeface="Open Sans"/>
              </a:rPr>
              <a:t>del cuore</a:t>
            </a:r>
            <a:r>
              <a:rPr lang="it-IT" dirty="0">
                <a:solidFill>
                  <a:srgbClr val="717171"/>
                </a:solidFill>
                <a:latin typeface="Open Sans"/>
              </a:rPr>
              <a:t>, la</a:t>
            </a:r>
            <a:r>
              <a:rPr lang="it-IT" dirty="0">
                <a:solidFill>
                  <a:schemeClr val="accent2">
                    <a:lumMod val="75000"/>
                  </a:schemeClr>
                </a:solidFill>
                <a:latin typeface="Open Sans"/>
              </a:rPr>
              <a:t> libertà </a:t>
            </a:r>
            <a:r>
              <a:rPr lang="it-IT" dirty="0">
                <a:solidFill>
                  <a:srgbClr val="717171"/>
                </a:solidFill>
                <a:latin typeface="Open Sans"/>
              </a:rPr>
              <a:t>di essere </a:t>
            </a:r>
            <a:r>
              <a:rPr lang="it-IT" dirty="0">
                <a:solidFill>
                  <a:schemeClr val="accent6"/>
                </a:solidFill>
                <a:latin typeface="Open Sans"/>
              </a:rPr>
              <a:t>sé </a:t>
            </a:r>
            <a:r>
              <a:rPr lang="it-IT" dirty="0" smtClean="0">
                <a:solidFill>
                  <a:schemeClr val="accent6"/>
                </a:solidFill>
                <a:latin typeface="Open Sans"/>
              </a:rPr>
              <a:t>stessi </a:t>
            </a:r>
            <a:r>
              <a:rPr lang="it-IT" dirty="0" smtClean="0">
                <a:solidFill>
                  <a:srgbClr val="717171"/>
                </a:solidFill>
                <a:latin typeface="Open Sans"/>
              </a:rPr>
              <a:t>.</a:t>
            </a:r>
            <a:endParaRPr lang="it-IT" dirty="0">
              <a:solidFill>
                <a:srgbClr val="717171"/>
              </a:solidFill>
              <a:latin typeface="Open Sans"/>
            </a:endParaRPr>
          </a:p>
          <a:p>
            <a:pPr fontAlgn="base"/>
            <a:r>
              <a:rPr lang="it-IT" dirty="0">
                <a:solidFill>
                  <a:srgbClr val="717171"/>
                </a:solidFill>
                <a:latin typeface="Open Sans"/>
              </a:rPr>
              <a:t>Un’energia di </a:t>
            </a:r>
            <a:r>
              <a:rPr lang="it-IT" b="1" dirty="0">
                <a:solidFill>
                  <a:srgbClr val="002060"/>
                </a:solidFill>
                <a:latin typeface="Open Sans"/>
              </a:rPr>
              <a:t>protezione</a:t>
            </a:r>
            <a:r>
              <a:rPr lang="it-IT" b="1" dirty="0">
                <a:solidFill>
                  <a:srgbClr val="717171"/>
                </a:solidFill>
                <a:latin typeface="Open Sans"/>
              </a:rPr>
              <a:t>,</a:t>
            </a:r>
            <a:r>
              <a:rPr lang="it-IT" b="1" dirty="0">
                <a:solidFill>
                  <a:srgbClr val="FF0000"/>
                </a:solidFill>
                <a:latin typeface="Open Sans"/>
              </a:rPr>
              <a:t> intrepidezza </a:t>
            </a:r>
            <a:r>
              <a:rPr lang="it-IT" b="1" dirty="0">
                <a:solidFill>
                  <a:srgbClr val="717171"/>
                </a:solidFill>
                <a:latin typeface="Open Sans"/>
              </a:rPr>
              <a:t>e </a:t>
            </a:r>
            <a:r>
              <a:rPr lang="it-IT" b="1" dirty="0">
                <a:solidFill>
                  <a:srgbClr val="FFC000"/>
                </a:solidFill>
                <a:latin typeface="Open Sans"/>
              </a:rPr>
              <a:t>amore</a:t>
            </a:r>
            <a:r>
              <a:rPr lang="it-IT" b="1" dirty="0" smtClean="0">
                <a:solidFill>
                  <a:srgbClr val="717171"/>
                </a:solidFill>
                <a:latin typeface="Open Sans"/>
              </a:rPr>
              <a:t>.</a:t>
            </a:r>
          </a:p>
          <a:p>
            <a:pPr fontAlgn="base"/>
            <a:r>
              <a:rPr lang="it-IT" b="1" i="0" dirty="0" smtClean="0">
                <a:solidFill>
                  <a:srgbClr val="717171"/>
                </a:solidFill>
                <a:effectLst/>
                <a:latin typeface="Open Sans"/>
              </a:rPr>
              <a:t>Da questa definizione si possono evidenziare  le parole chiavi che sono alla base della filosofia yogica passando da </a:t>
            </a:r>
            <a:r>
              <a:rPr lang="it-IT" b="1" i="0" dirty="0" err="1" smtClean="0">
                <a:solidFill>
                  <a:srgbClr val="717171"/>
                </a:solidFill>
                <a:effectLst/>
                <a:latin typeface="Open Sans"/>
              </a:rPr>
              <a:t>Patanjali</a:t>
            </a:r>
            <a:r>
              <a:rPr lang="it-IT" b="1" i="0" dirty="0" smtClean="0">
                <a:solidFill>
                  <a:srgbClr val="717171"/>
                </a:solidFill>
                <a:effectLst/>
                <a:latin typeface="Open Sans"/>
              </a:rPr>
              <a:t> , </a:t>
            </a:r>
            <a:r>
              <a:rPr lang="it-IT" b="1" i="0" dirty="0" err="1" smtClean="0">
                <a:solidFill>
                  <a:srgbClr val="717171"/>
                </a:solidFill>
                <a:effectLst/>
                <a:latin typeface="Open Sans"/>
              </a:rPr>
              <a:t>Bhagavad</a:t>
            </a:r>
            <a:r>
              <a:rPr lang="it-IT" b="1" i="0" dirty="0" smtClean="0">
                <a:solidFill>
                  <a:srgbClr val="717171"/>
                </a:solidFill>
                <a:effectLst/>
                <a:latin typeface="Open Sans"/>
              </a:rPr>
              <a:t> Gita e l’ insegnamento del nostro Maestro </a:t>
            </a:r>
            <a:r>
              <a:rPr lang="it-IT" b="1" i="0" dirty="0" err="1" smtClean="0">
                <a:solidFill>
                  <a:srgbClr val="717171"/>
                </a:solidFill>
                <a:effectLst/>
                <a:latin typeface="Open Sans"/>
              </a:rPr>
              <a:t>Yogananda</a:t>
            </a:r>
            <a:endParaRPr lang="it-IT" b="1" i="0" dirty="0" smtClean="0">
              <a:solidFill>
                <a:srgbClr val="717171"/>
              </a:solidFill>
              <a:effectLst/>
              <a:latin typeface="Open Sans"/>
            </a:endParaRPr>
          </a:p>
          <a:p>
            <a:pPr fontAlgn="base"/>
            <a:endParaRPr lang="it-IT" b="0" i="0" dirty="0">
              <a:solidFill>
                <a:srgbClr val="717171"/>
              </a:solidFill>
              <a:effectLst/>
              <a:latin typeface="Open Sans"/>
            </a:endParaRPr>
          </a:p>
        </p:txBody>
      </p:sp>
      <p:pic>
        <p:nvPicPr>
          <p:cNvPr id="6" name="Immagine 5"/>
          <p:cNvPicPr>
            <a:picLocks noChangeAspect="1"/>
          </p:cNvPicPr>
          <p:nvPr/>
        </p:nvPicPr>
        <p:blipFill>
          <a:blip r:embed="rId2"/>
          <a:stretch>
            <a:fillRect/>
          </a:stretch>
        </p:blipFill>
        <p:spPr>
          <a:xfrm>
            <a:off x="8462356" y="289907"/>
            <a:ext cx="2962275" cy="1714500"/>
          </a:xfrm>
          <a:prstGeom prst="rect">
            <a:avLst/>
          </a:prstGeom>
        </p:spPr>
      </p:pic>
      <p:pic>
        <p:nvPicPr>
          <p:cNvPr id="8" name="Immagine 7"/>
          <p:cNvPicPr>
            <a:picLocks noChangeAspect="1"/>
          </p:cNvPicPr>
          <p:nvPr/>
        </p:nvPicPr>
        <p:blipFill>
          <a:blip r:embed="rId3"/>
          <a:stretch>
            <a:fillRect/>
          </a:stretch>
        </p:blipFill>
        <p:spPr>
          <a:xfrm>
            <a:off x="8179472" y="2125979"/>
            <a:ext cx="3245159" cy="4322445"/>
          </a:xfrm>
          <a:prstGeom prst="rect">
            <a:avLst/>
          </a:prstGeom>
        </p:spPr>
      </p:pic>
      <p:sp>
        <p:nvSpPr>
          <p:cNvPr id="7" name="CasellaDiTesto 6"/>
          <p:cNvSpPr txBox="1"/>
          <p:nvPr/>
        </p:nvSpPr>
        <p:spPr>
          <a:xfrm>
            <a:off x="292895" y="3767483"/>
            <a:ext cx="7805653" cy="3416320"/>
          </a:xfrm>
          <a:prstGeom prst="rect">
            <a:avLst/>
          </a:prstGeom>
          <a:noFill/>
        </p:spPr>
        <p:txBody>
          <a:bodyPr wrap="square" rtlCol="0">
            <a:spAutoFit/>
          </a:bodyPr>
          <a:lstStyle/>
          <a:p>
            <a:r>
              <a:rPr lang="it-IT" dirty="0" smtClean="0">
                <a:solidFill>
                  <a:srgbClr val="7030A0"/>
                </a:solidFill>
              </a:rPr>
              <a:t>FIDUCIA PROFONDA : SRADDHA </a:t>
            </a:r>
            <a:r>
              <a:rPr lang="it-IT" dirty="0" smtClean="0"/>
              <a:t>(Fiducia necessaria per </a:t>
            </a:r>
            <a:r>
              <a:rPr lang="it-IT" dirty="0" err="1" smtClean="0"/>
              <a:t>intrarprendere</a:t>
            </a:r>
            <a:r>
              <a:rPr lang="it-IT" dirty="0" smtClean="0"/>
              <a:t> il  percorso spirituale ).</a:t>
            </a:r>
          </a:p>
          <a:p>
            <a:r>
              <a:rPr lang="it-IT" dirty="0" err="1" smtClean="0"/>
              <a:t>Bagavadh</a:t>
            </a:r>
            <a:r>
              <a:rPr lang="it-IT" dirty="0" smtClean="0"/>
              <a:t> Gita Cap.9 al verso 3 ‘’LA SCIENZA E IL MISTERO REGALE ‘’</a:t>
            </a:r>
          </a:p>
          <a:p>
            <a:r>
              <a:rPr lang="it-IT" dirty="0" smtClean="0"/>
              <a:t>‘’O terrore dei nemici , gli uomini che non hanno fede in questo </a:t>
            </a:r>
            <a:r>
              <a:rPr lang="it-IT" dirty="0" err="1" smtClean="0"/>
              <a:t>Dharma</a:t>
            </a:r>
            <a:r>
              <a:rPr lang="it-IT" dirty="0" smtClean="0"/>
              <a:t> (</a:t>
            </a:r>
            <a:r>
              <a:rPr lang="it-IT" dirty="0" err="1" smtClean="0"/>
              <a:t>perche</a:t>
            </a:r>
            <a:r>
              <a:rPr lang="it-IT" dirty="0" smtClean="0"/>
              <a:t>’ non sono devoti alle pratiche yoga )non mi realizzano .Essi percorrono ripetutamente l ‘oscuro sentiero pieno di morte del </a:t>
            </a:r>
            <a:r>
              <a:rPr lang="it-IT" dirty="0" err="1" smtClean="0"/>
              <a:t>samsara</a:t>
            </a:r>
            <a:r>
              <a:rPr lang="it-IT" dirty="0" smtClean="0"/>
              <a:t>’’.</a:t>
            </a:r>
          </a:p>
          <a:p>
            <a:r>
              <a:rPr lang="it-IT" dirty="0" smtClean="0"/>
              <a:t>La</a:t>
            </a:r>
            <a:r>
              <a:rPr lang="it-IT" dirty="0" smtClean="0">
                <a:solidFill>
                  <a:srgbClr val="002060"/>
                </a:solidFill>
              </a:rPr>
              <a:t> </a:t>
            </a:r>
            <a:r>
              <a:rPr lang="it-IT" dirty="0" smtClean="0">
                <a:solidFill>
                  <a:srgbClr val="7030A0"/>
                </a:solidFill>
              </a:rPr>
              <a:t>Fede</a:t>
            </a:r>
            <a:r>
              <a:rPr lang="it-IT" dirty="0" smtClean="0">
                <a:solidFill>
                  <a:srgbClr val="002060"/>
                </a:solidFill>
              </a:rPr>
              <a:t> </a:t>
            </a:r>
            <a:r>
              <a:rPr lang="it-IT" dirty="0" err="1" smtClean="0"/>
              <a:t>e’</a:t>
            </a:r>
            <a:r>
              <a:rPr lang="it-IT" dirty="0" smtClean="0"/>
              <a:t> avere fiducia nel proprio dovere e nel proprio cammino anche se questo comporta </a:t>
            </a:r>
            <a:r>
              <a:rPr lang="it-IT" dirty="0" err="1" smtClean="0"/>
              <a:t>difficolta’</a:t>
            </a:r>
            <a:r>
              <a:rPr lang="it-IT" dirty="0" smtClean="0"/>
              <a:t> ,  bisogna seguire il </a:t>
            </a:r>
            <a:r>
              <a:rPr lang="it-IT" dirty="0" err="1" smtClean="0"/>
              <a:t>Dharma</a:t>
            </a:r>
            <a:r>
              <a:rPr lang="it-IT" dirty="0" smtClean="0"/>
              <a:t> e dunque </a:t>
            </a:r>
            <a:r>
              <a:rPr lang="it-IT" dirty="0" err="1" smtClean="0"/>
              <a:t>allinerasi</a:t>
            </a:r>
            <a:r>
              <a:rPr lang="it-IT" dirty="0" smtClean="0"/>
              <a:t> con la via di </a:t>
            </a:r>
            <a:r>
              <a:rPr lang="it-IT" dirty="0" err="1" smtClean="0"/>
              <a:t>liberta’</a:t>
            </a:r>
            <a:r>
              <a:rPr lang="it-IT" dirty="0" smtClean="0"/>
              <a:t> e vivere in </a:t>
            </a:r>
            <a:r>
              <a:rPr lang="it-IT" dirty="0" err="1" smtClean="0"/>
              <a:t>conformita’</a:t>
            </a:r>
            <a:r>
              <a:rPr lang="it-IT" dirty="0" smtClean="0"/>
              <a:t> con l’ordine Cosmico Universale. </a:t>
            </a:r>
          </a:p>
          <a:p>
            <a:r>
              <a:rPr lang="it-IT" dirty="0" smtClean="0">
                <a:solidFill>
                  <a:srgbClr val="7030A0"/>
                </a:solidFill>
              </a:rPr>
              <a:t>Fede Devozionale </a:t>
            </a:r>
            <a:r>
              <a:rPr lang="it-IT" dirty="0" smtClean="0"/>
              <a:t>(</a:t>
            </a:r>
            <a:r>
              <a:rPr lang="it-IT" dirty="0" err="1" smtClean="0"/>
              <a:t>Isvara</a:t>
            </a:r>
            <a:r>
              <a:rPr lang="it-IT" dirty="0" smtClean="0"/>
              <a:t> </a:t>
            </a:r>
            <a:r>
              <a:rPr lang="it-IT" dirty="0" err="1" smtClean="0"/>
              <a:t>Pranidhana</a:t>
            </a:r>
            <a:r>
              <a:rPr lang="it-IT" dirty="0" smtClean="0"/>
              <a:t>), affidarsi al Divino .</a:t>
            </a:r>
          </a:p>
          <a:p>
            <a:endParaRPr lang="it-IT" dirty="0" smtClean="0"/>
          </a:p>
          <a:p>
            <a:r>
              <a:rPr lang="it-IT" dirty="0" smtClean="0"/>
              <a:t> </a:t>
            </a:r>
            <a:endParaRPr lang="it-IT" dirty="0"/>
          </a:p>
        </p:txBody>
      </p:sp>
    </p:spTree>
    <p:extLst>
      <p:ext uri="{BB962C8B-B14F-4D97-AF65-F5344CB8AC3E}">
        <p14:creationId xmlns:p14="http://schemas.microsoft.com/office/powerpoint/2010/main" val="4404830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61926" y="603935"/>
            <a:ext cx="4850650" cy="5632311"/>
          </a:xfrm>
          <a:prstGeom prst="rect">
            <a:avLst/>
          </a:prstGeom>
        </p:spPr>
        <p:txBody>
          <a:bodyPr wrap="square">
            <a:spAutoFit/>
          </a:bodyPr>
          <a:lstStyle/>
          <a:p>
            <a:r>
              <a:rPr lang="it-IT" dirty="0" err="1" smtClean="0"/>
              <a:t>ll</a:t>
            </a:r>
            <a:r>
              <a:rPr lang="it-IT" dirty="0" smtClean="0"/>
              <a:t> </a:t>
            </a:r>
            <a:r>
              <a:rPr lang="it-IT" dirty="0"/>
              <a:t>nucleo del messaggio di </a:t>
            </a:r>
            <a:r>
              <a:rPr lang="it-IT" dirty="0" err="1"/>
              <a:t>Krishna</a:t>
            </a:r>
            <a:r>
              <a:rPr lang="it-IT" dirty="0"/>
              <a:t> riguarda la natura dell’anima e della morte. </a:t>
            </a:r>
            <a:r>
              <a:rPr lang="it-IT" dirty="0" err="1"/>
              <a:t>Krishna</a:t>
            </a:r>
            <a:r>
              <a:rPr lang="it-IT" dirty="0"/>
              <a:t> ribalta questa visione, invita </a:t>
            </a:r>
            <a:r>
              <a:rPr lang="it-IT" dirty="0" err="1"/>
              <a:t>Arjiuna</a:t>
            </a:r>
            <a:r>
              <a:rPr lang="it-IT" dirty="0"/>
              <a:t>  a distinguere tra corpo e anima.</a:t>
            </a:r>
          </a:p>
          <a:p>
            <a:r>
              <a:rPr lang="it-IT" dirty="0"/>
              <a:t>“Non vi è mai stato un tempo in cui io non esistevo, né tu, né questi principi; né vi sarà mai un tempo in cui qualcuno di noi cesserà di esistere.” (II,12)</a:t>
            </a:r>
          </a:p>
          <a:p>
            <a:r>
              <a:rPr lang="it-IT" dirty="0"/>
              <a:t>Il corpo è mortale, ma l’atman, il Sé interiore, è eterno:</a:t>
            </a:r>
          </a:p>
          <a:p>
            <a:r>
              <a:rPr lang="it-IT" dirty="0"/>
              <a:t>“L’anima non nasce né muore. Non è mai nata, è eterna, immortale, antica. Non muore quando il corpo muore.” (II,20)</a:t>
            </a:r>
          </a:p>
          <a:p>
            <a:r>
              <a:rPr lang="it-IT" dirty="0"/>
              <a:t>E ancora:</a:t>
            </a:r>
          </a:p>
          <a:p>
            <a:r>
              <a:rPr lang="it-IT" dirty="0"/>
              <a:t>“Come un uomo depone abiti logori e ne indossa di nuovi, così l’anima abbandona corpi consunti e ne assume altri, nuovi.” (II,22)</a:t>
            </a:r>
          </a:p>
          <a:p>
            <a:r>
              <a:rPr lang="it-IT" dirty="0"/>
              <a:t>La morte, quindi, non è la fine, ma un passaggio: l’anima, come un viaggiatore, cambia dimora. Comprendere questa verità dissolve la paura.</a:t>
            </a:r>
          </a:p>
        </p:txBody>
      </p:sp>
      <p:sp>
        <p:nvSpPr>
          <p:cNvPr id="6" name="CasellaDiTesto 5"/>
          <p:cNvSpPr txBox="1"/>
          <p:nvPr/>
        </p:nvSpPr>
        <p:spPr>
          <a:xfrm>
            <a:off x="357447" y="234603"/>
            <a:ext cx="3890355" cy="369332"/>
          </a:xfrm>
          <a:prstGeom prst="rect">
            <a:avLst/>
          </a:prstGeom>
          <a:noFill/>
        </p:spPr>
        <p:txBody>
          <a:bodyPr wrap="square" rtlCol="0">
            <a:spAutoFit/>
          </a:bodyPr>
          <a:lstStyle/>
          <a:p>
            <a:r>
              <a:rPr lang="it-IT" dirty="0" smtClean="0"/>
              <a:t>L’ANIMA E’ IMMORTALE </a:t>
            </a:r>
            <a:endParaRPr lang="it-IT" dirty="0"/>
          </a:p>
        </p:txBody>
      </p:sp>
      <p:sp>
        <p:nvSpPr>
          <p:cNvPr id="3" name="Rettangolo 2"/>
          <p:cNvSpPr/>
          <p:nvPr/>
        </p:nvSpPr>
        <p:spPr>
          <a:xfrm>
            <a:off x="5372100" y="3315226"/>
            <a:ext cx="6096000" cy="3416320"/>
          </a:xfrm>
          <a:prstGeom prst="rect">
            <a:avLst/>
          </a:prstGeom>
        </p:spPr>
        <p:txBody>
          <a:bodyPr>
            <a:spAutoFit/>
          </a:bodyPr>
          <a:lstStyle/>
          <a:p>
            <a:r>
              <a:rPr lang="it-IT"/>
              <a:t>Krishna spiega ad Arjuna che, sebbene la morte sia inevitabile, il dovere non deve essere trascurato. Il vero coraggio non consiste nell’evitare la sofferenza, ma nel compiere la propria missione con spirito puro e distacco. (Patanjali Abhyasa e Vairagya)</a:t>
            </a:r>
          </a:p>
          <a:p>
            <a:r>
              <a:rPr lang="it-IT"/>
              <a:t>“</a:t>
            </a:r>
            <a:r>
              <a:rPr lang="it-IT">
                <a:solidFill>
                  <a:srgbClr val="7030A0"/>
                </a:solidFill>
              </a:rPr>
              <a:t>Considera il piacere e il dolore, il guadagno e la perdita, la vittoria e la sconfitta. Affronta la battaglia per il tuo dovere, senza turbarti: così non incorrerai in peccato</a:t>
            </a:r>
            <a:r>
              <a:rPr lang="it-IT"/>
              <a:t>.” (II,38)</a:t>
            </a:r>
          </a:p>
          <a:p>
            <a:r>
              <a:rPr lang="it-IT"/>
              <a:t>Agire senza attaccamento significa non cercare ricompense personali, ma servire la giustizia e l’armonia universale. La morte non è più un ostacolo all’azione, ma la condizione che ricorda la brevità della vita e l’urgenza di vivere nel giusto.</a:t>
            </a:r>
            <a:endParaRPr lang="it-IT" dirty="0"/>
          </a:p>
        </p:txBody>
      </p:sp>
      <p:sp>
        <p:nvSpPr>
          <p:cNvPr id="5" name="CasellaDiTesto 4"/>
          <p:cNvSpPr txBox="1"/>
          <p:nvPr/>
        </p:nvSpPr>
        <p:spPr>
          <a:xfrm>
            <a:off x="5495925" y="2945894"/>
            <a:ext cx="2867132" cy="369332"/>
          </a:xfrm>
          <a:prstGeom prst="rect">
            <a:avLst/>
          </a:prstGeom>
          <a:noFill/>
        </p:spPr>
        <p:txBody>
          <a:bodyPr wrap="none" rtlCol="0">
            <a:spAutoFit/>
          </a:bodyPr>
          <a:lstStyle/>
          <a:p>
            <a:r>
              <a:rPr lang="it-IT" smtClean="0"/>
              <a:t>L’IMPORTANZA DELL’AZIONE </a:t>
            </a:r>
            <a:endParaRPr lang="it-IT"/>
          </a:p>
        </p:txBody>
      </p:sp>
      <p:pic>
        <p:nvPicPr>
          <p:cNvPr id="7" name="Immagine 6"/>
          <p:cNvPicPr>
            <a:picLocks noChangeAspect="1"/>
          </p:cNvPicPr>
          <p:nvPr/>
        </p:nvPicPr>
        <p:blipFill>
          <a:blip r:embed="rId2"/>
          <a:stretch>
            <a:fillRect/>
          </a:stretch>
        </p:blipFill>
        <p:spPr>
          <a:xfrm>
            <a:off x="5372100" y="273844"/>
            <a:ext cx="4151736" cy="2487384"/>
          </a:xfrm>
          <a:prstGeom prst="rect">
            <a:avLst/>
          </a:prstGeom>
        </p:spPr>
      </p:pic>
    </p:spTree>
    <p:extLst>
      <p:ext uri="{BB962C8B-B14F-4D97-AF65-F5344CB8AC3E}">
        <p14:creationId xmlns:p14="http://schemas.microsoft.com/office/powerpoint/2010/main" val="714464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8790" y="3542583"/>
            <a:ext cx="5097154" cy="2862322"/>
          </a:xfrm>
          <a:prstGeom prst="rect">
            <a:avLst/>
          </a:prstGeom>
        </p:spPr>
        <p:txBody>
          <a:bodyPr wrap="square">
            <a:spAutoFit/>
          </a:bodyPr>
          <a:lstStyle/>
          <a:p>
            <a:r>
              <a:rPr lang="it-IT" dirty="0"/>
              <a:t>Imparare</a:t>
            </a:r>
            <a:r>
              <a:rPr lang="it-IT" dirty="0"/>
              <a:t> a guardare la morte con occhi diversi, dunque, non significa negarla, ma riconoscerla come parte della vita. È questo il dono della </a:t>
            </a:r>
            <a:r>
              <a:rPr lang="it-IT" dirty="0" err="1"/>
              <a:t>Bhagavad</a:t>
            </a:r>
            <a:r>
              <a:rPr lang="it-IT" dirty="0"/>
              <a:t> Gita: un invito a vivere senza paura, a morire senza rimpianti,  a comprendere che dietro il velo del tempo si cela l’eterno, un esortazione a </a:t>
            </a:r>
            <a:r>
              <a:rPr lang="it-IT"/>
              <a:t>vivere </a:t>
            </a:r>
            <a:r>
              <a:rPr lang="it-IT" smtClean="0"/>
              <a:t> Dharmaticamente </a:t>
            </a:r>
            <a:r>
              <a:rPr lang="it-IT" dirty="0"/>
              <a:t>con l ‘obiettivo di far ritorno a casa, nell’unione con </a:t>
            </a:r>
            <a:r>
              <a:rPr lang="it-IT"/>
              <a:t>il </a:t>
            </a:r>
            <a:r>
              <a:rPr lang="it-IT" smtClean="0"/>
              <a:t>Divino </a:t>
            </a:r>
            <a:r>
              <a:rPr lang="it-IT" dirty="0"/>
              <a:t>, nell’unione con il nostro Se’ , che </a:t>
            </a:r>
            <a:r>
              <a:rPr lang="it-IT" dirty="0" err="1"/>
              <a:t>e’</a:t>
            </a:r>
            <a:r>
              <a:rPr lang="it-IT" dirty="0"/>
              <a:t> SAT CHIT ANANDA (sempre esistente , sempre cosciente, sempre pura gioia).</a:t>
            </a:r>
            <a:endParaRPr lang="it-IT" dirty="0"/>
          </a:p>
        </p:txBody>
      </p:sp>
      <p:sp>
        <p:nvSpPr>
          <p:cNvPr id="5" name="CasellaDiTesto 4"/>
          <p:cNvSpPr txBox="1"/>
          <p:nvPr/>
        </p:nvSpPr>
        <p:spPr>
          <a:xfrm>
            <a:off x="150033" y="599401"/>
            <a:ext cx="4604030" cy="3416320"/>
          </a:xfrm>
          <a:prstGeom prst="rect">
            <a:avLst/>
          </a:prstGeom>
          <a:noFill/>
        </p:spPr>
        <p:txBody>
          <a:bodyPr wrap="square" rtlCol="0">
            <a:spAutoFit/>
          </a:bodyPr>
          <a:lstStyle/>
          <a:p>
            <a:r>
              <a:rPr lang="it-IT" dirty="0" smtClean="0"/>
              <a:t>Dunque ancora una volta ritroviamo il tema </a:t>
            </a:r>
            <a:r>
              <a:rPr lang="it-IT" smtClean="0"/>
              <a:t>della fedelta’ </a:t>
            </a:r>
            <a:r>
              <a:rPr lang="it-IT" dirty="0" smtClean="0"/>
              <a:t>al proprio </a:t>
            </a:r>
            <a:r>
              <a:rPr lang="it-IT" smtClean="0"/>
              <a:t>dovere e </a:t>
            </a:r>
            <a:r>
              <a:rPr lang="it-IT" dirty="0" smtClean="0"/>
              <a:t>nella ricerca dell’unione con </a:t>
            </a:r>
            <a:r>
              <a:rPr lang="it-IT" dirty="0" err="1" smtClean="0"/>
              <a:t>cio’</a:t>
            </a:r>
            <a:endParaRPr lang="it-IT" dirty="0" smtClean="0"/>
          </a:p>
          <a:p>
            <a:r>
              <a:rPr lang="it-IT" dirty="0"/>
              <a:t>c</a:t>
            </a:r>
            <a:r>
              <a:rPr lang="it-IT" dirty="0" smtClean="0"/>
              <a:t>he non muore </a:t>
            </a:r>
            <a:r>
              <a:rPr lang="it-IT" smtClean="0"/>
              <a:t>mai .</a:t>
            </a:r>
            <a:endParaRPr lang="it-IT" dirty="0" smtClean="0"/>
          </a:p>
          <a:p>
            <a:r>
              <a:rPr lang="it-IT" dirty="0" smtClean="0"/>
              <a:t>Il messaggio di </a:t>
            </a:r>
            <a:r>
              <a:rPr lang="it-IT" dirty="0" err="1" smtClean="0"/>
              <a:t>Krisna</a:t>
            </a:r>
            <a:r>
              <a:rPr lang="it-IT" dirty="0" smtClean="0"/>
              <a:t> </a:t>
            </a:r>
            <a:r>
              <a:rPr lang="it-IT" dirty="0" err="1" smtClean="0"/>
              <a:t>e’</a:t>
            </a:r>
            <a:r>
              <a:rPr lang="it-IT" dirty="0" smtClean="0"/>
              <a:t> eterno , riguardo l’Anima :’’ </a:t>
            </a:r>
            <a:r>
              <a:rPr lang="it-IT" dirty="0"/>
              <a:t>“L’arma non lo taglia, il fuoco non lo brucia, l’acqua </a:t>
            </a:r>
            <a:endParaRPr lang="it-IT" dirty="0"/>
          </a:p>
          <a:p>
            <a:r>
              <a:rPr lang="it-IT" dirty="0"/>
              <a:t>non </a:t>
            </a:r>
            <a:r>
              <a:rPr lang="it-IT" dirty="0"/>
              <a:t>lo bagna, il vento non lo dissecca. L’anima è indivisibile, immutabile, eterna.” (II,23-24</a:t>
            </a:r>
            <a:r>
              <a:rPr lang="it-IT" dirty="0"/>
              <a:t>).</a:t>
            </a:r>
          </a:p>
          <a:p>
            <a:endParaRPr lang="it-IT" dirty="0">
              <a:solidFill>
                <a:srgbClr val="1B264F"/>
              </a:solidFill>
              <a:latin typeface="Inter"/>
            </a:endParaRPr>
          </a:p>
          <a:p>
            <a:endParaRPr lang="it-IT" dirty="0" smtClean="0"/>
          </a:p>
          <a:p>
            <a:endParaRPr lang="it-IT" dirty="0"/>
          </a:p>
        </p:txBody>
      </p:sp>
      <p:pic>
        <p:nvPicPr>
          <p:cNvPr id="6" name="Immagine 5"/>
          <p:cNvPicPr>
            <a:picLocks noChangeAspect="1"/>
          </p:cNvPicPr>
          <p:nvPr/>
        </p:nvPicPr>
        <p:blipFill>
          <a:blip r:embed="rId2"/>
          <a:stretch>
            <a:fillRect/>
          </a:stretch>
        </p:blipFill>
        <p:spPr>
          <a:xfrm>
            <a:off x="5410200" y="142875"/>
            <a:ext cx="3018932" cy="1465156"/>
          </a:xfrm>
          <a:prstGeom prst="rect">
            <a:avLst/>
          </a:prstGeom>
        </p:spPr>
      </p:pic>
      <p:sp>
        <p:nvSpPr>
          <p:cNvPr id="7" name="Rettangolo 6"/>
          <p:cNvSpPr/>
          <p:nvPr/>
        </p:nvSpPr>
        <p:spPr>
          <a:xfrm>
            <a:off x="5410200" y="1725868"/>
            <a:ext cx="6781800" cy="4801314"/>
          </a:xfrm>
          <a:prstGeom prst="rect">
            <a:avLst/>
          </a:prstGeom>
        </p:spPr>
        <p:txBody>
          <a:bodyPr wrap="square">
            <a:spAutoFit/>
          </a:bodyPr>
          <a:lstStyle/>
          <a:p>
            <a:r>
              <a:rPr lang="it-IT"/>
              <a:t>‘’Lui solo , il se’ immortale ,Immutabile , pervade ogni cosa, .</a:t>
            </a:r>
          </a:p>
          <a:p>
            <a:r>
              <a:rPr lang="it-IT"/>
              <a:t>Nulla puo’ distruggere la sua realta’ Eterna ‘’(2,17)</a:t>
            </a:r>
          </a:p>
          <a:p>
            <a:r>
              <a:rPr lang="it-IT"/>
              <a:t>‘’Quel se’ immanente non cambia mai , e’ Immortale e senza limiti , solo questi abiti di carne possono essere distrutti , pertanto o discendente di Bharata, accetta il tuo dovere e combatti’’.(2,19)</a:t>
            </a:r>
          </a:p>
          <a:p>
            <a:r>
              <a:rPr lang="it-IT"/>
              <a:t>‘’Questo Se’ non nasce non muore mai. Esiste in se’ stesso e continua la sua esistenza per sempre. E’ senza nascita ,eterno e immutabile , e’ sempre il medesimo , il Se’ non viene ucciso quando il corpo muore’’. ( 2,20)</a:t>
            </a:r>
          </a:p>
          <a:p>
            <a:r>
              <a:rPr lang="it-IT"/>
              <a:t>‘’Le armi non possono ferire l’anima, il fuco non puo’ bruciarla, l’acqua non puo’ annegarla ,il vento non puo ‘ inaridirla’’(2,23)</a:t>
            </a:r>
          </a:p>
          <a:p>
            <a:r>
              <a:rPr lang="it-IT"/>
              <a:t>‘’L’anima non mai turbata ,e’ immutabile , omnipervadente ,calma, mai scossa da alcuna circostanza ,la sua esistenza e’ eterna’’.(2,24 )</a:t>
            </a:r>
          </a:p>
          <a:p>
            <a:r>
              <a:rPr lang="it-IT"/>
              <a:t>‘’Non addolorarti per cio’ che accade nel mondo materiale , combatti questa battaglia per una giusta causa , uccidere le illusioni e l’ego’’.</a:t>
            </a:r>
          </a:p>
          <a:p>
            <a:r>
              <a:rPr lang="it-IT"/>
              <a:t>‘’Rimanendo equanime nella felicita’ e nel dolore nel guadagno e nella perdita nella vittoria e nella sconfitta , affronta la battaglia della vita’’.</a:t>
            </a:r>
            <a:endParaRPr lang="it-IT" dirty="0"/>
          </a:p>
        </p:txBody>
      </p:sp>
      <p:cxnSp>
        <p:nvCxnSpPr>
          <p:cNvPr id="9" name="Connettore diritto 8"/>
          <p:cNvCxnSpPr/>
          <p:nvPr/>
        </p:nvCxnSpPr>
        <p:spPr>
          <a:xfrm flipH="1" flipV="1">
            <a:off x="5105944" y="1866900"/>
            <a:ext cx="75656" cy="453800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2520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14649" y="200025"/>
            <a:ext cx="6267451" cy="923330"/>
          </a:xfrm>
          <a:prstGeom prst="rect">
            <a:avLst/>
          </a:prstGeom>
          <a:noFill/>
        </p:spPr>
        <p:txBody>
          <a:bodyPr wrap="square" rtlCol="0">
            <a:spAutoFit/>
          </a:bodyPr>
          <a:lstStyle/>
          <a:p>
            <a:r>
              <a:rPr lang="it-IT" smtClean="0">
                <a:solidFill>
                  <a:srgbClr val="7030A0"/>
                </a:solidFill>
              </a:rPr>
              <a:t>L’insegnamento del nostro Maestro Paramhansa Yogananda </a:t>
            </a:r>
          </a:p>
          <a:p>
            <a:endParaRPr lang="it-IT"/>
          </a:p>
          <a:p>
            <a:endParaRPr lang="it-IT"/>
          </a:p>
        </p:txBody>
      </p:sp>
      <p:sp>
        <p:nvSpPr>
          <p:cNvPr id="3" name="CasellaDiTesto 2"/>
          <p:cNvSpPr txBox="1"/>
          <p:nvPr/>
        </p:nvSpPr>
        <p:spPr>
          <a:xfrm>
            <a:off x="161924" y="561975"/>
            <a:ext cx="6029326" cy="7848302"/>
          </a:xfrm>
          <a:prstGeom prst="rect">
            <a:avLst/>
          </a:prstGeom>
          <a:noFill/>
        </p:spPr>
        <p:txBody>
          <a:bodyPr wrap="square" rtlCol="0">
            <a:spAutoFit/>
          </a:bodyPr>
          <a:lstStyle/>
          <a:p>
            <a:r>
              <a:rPr lang="it-IT" smtClean="0"/>
              <a:t>Il nostro Maestro Yogananda definiva la paura un ‘’Batterio Mentale ‘’.</a:t>
            </a:r>
          </a:p>
          <a:p>
            <a:r>
              <a:rPr lang="it-IT" smtClean="0"/>
              <a:t>I suoi commenti alla Baghavad Gita e i suoi insegnamenti ci dicono di affrontare questo batterio con calma, con l’azione  consapevole ,con la forza di Volonta ‘ , con  equilibrio e  con consapevolezza.</a:t>
            </a:r>
          </a:p>
          <a:p>
            <a:r>
              <a:rPr lang="it-IT" smtClean="0"/>
              <a:t>Tenere lontani i pensieri negativi ( di cui si nutre la paura ) ,  usare tecniche di rilassamento (vedremo piu’ avanti ) e utilizzare il piu’ grande strumento che abbiamo per superare l’ansia e per sviluppare il proprio potere interiore di connetterci con il Divino : LA MEDITAZIONE. </a:t>
            </a:r>
          </a:p>
          <a:p>
            <a:r>
              <a:rPr lang="it-IT" smtClean="0"/>
              <a:t>Ci ricorda che siamo stati creati a immagine di Dio e che possediamo gia’ le potenzialita’ per superare le paure. </a:t>
            </a:r>
          </a:p>
          <a:p>
            <a:r>
              <a:rPr lang="it-IT" smtClean="0"/>
              <a:t>Tutti questi insegnamenti e consigli per vincere la Paura li troviamo nel libro del Maestro ‘</a:t>
            </a:r>
            <a:r>
              <a:rPr lang="it-IT"/>
              <a:t>’Come vincere la paura’</a:t>
            </a:r>
            <a:r>
              <a:rPr lang="it-IT"/>
              <a:t>’di </a:t>
            </a:r>
            <a:r>
              <a:rPr lang="it-IT" smtClean="0"/>
              <a:t>, </a:t>
            </a:r>
            <a:r>
              <a:rPr lang="it-IT"/>
              <a:t>collana ‘’Eterna </a:t>
            </a:r>
            <a:r>
              <a:rPr lang="it-IT"/>
              <a:t>Saggezza</a:t>
            </a:r>
            <a:r>
              <a:rPr lang="it-IT" smtClean="0"/>
              <a:t>’’. Di Paramhansa Yogananda .</a:t>
            </a:r>
          </a:p>
          <a:p>
            <a:r>
              <a:rPr lang="it-IT"/>
              <a:t>‘’Cosi’ infatti e’ come Dio vuole che viviamo : Serenamente , nella sua Gioia ,non solo quando la vita ci appare rosea ma anche quando ci troviamo ad affrontare problemi e paure’’.</a:t>
            </a:r>
          </a:p>
          <a:p>
            <a:r>
              <a:rPr lang="it-IT"/>
              <a:t>Alla base di tutti gli insegnamenti del Maestro c’e’ il concetto che Noi siamo stati creati a immagine di Dio e dobbiamo realizzare il nostro Vero Se’.</a:t>
            </a:r>
          </a:p>
          <a:p>
            <a:endParaRPr lang="it-IT" smtClean="0"/>
          </a:p>
          <a:p>
            <a:endParaRPr lang="it-IT" smtClean="0"/>
          </a:p>
          <a:p>
            <a:endParaRPr lang="it-IT" smtClean="0"/>
          </a:p>
          <a:p>
            <a:endParaRPr lang="it-IT" smtClean="0"/>
          </a:p>
          <a:p>
            <a:endParaRPr lang="it-IT" smtClean="0"/>
          </a:p>
          <a:p>
            <a:endParaRPr lang="it-IT"/>
          </a:p>
        </p:txBody>
      </p:sp>
      <p:cxnSp>
        <p:nvCxnSpPr>
          <p:cNvPr id="6" name="Connettore diritto 5"/>
          <p:cNvCxnSpPr/>
          <p:nvPr/>
        </p:nvCxnSpPr>
        <p:spPr>
          <a:xfrm>
            <a:off x="6191250" y="895350"/>
            <a:ext cx="0" cy="5581650"/>
          </a:xfrm>
          <a:prstGeom prst="line">
            <a:avLst/>
          </a:prstGeom>
        </p:spPr>
        <p:style>
          <a:lnRef idx="1">
            <a:schemeClr val="accent1"/>
          </a:lnRef>
          <a:fillRef idx="0">
            <a:schemeClr val="accent1"/>
          </a:fillRef>
          <a:effectRef idx="0">
            <a:schemeClr val="accent1"/>
          </a:effectRef>
          <a:fontRef idx="minor">
            <a:schemeClr val="tx1"/>
          </a:fontRef>
        </p:style>
      </p:cxnSp>
      <p:sp>
        <p:nvSpPr>
          <p:cNvPr id="9" name="Rettangolo 8"/>
          <p:cNvSpPr/>
          <p:nvPr/>
        </p:nvSpPr>
        <p:spPr>
          <a:xfrm>
            <a:off x="6398684" y="661690"/>
            <a:ext cx="5090582" cy="5909310"/>
          </a:xfrm>
          <a:prstGeom prst="rect">
            <a:avLst/>
          </a:prstGeom>
        </p:spPr>
        <p:txBody>
          <a:bodyPr wrap="square">
            <a:spAutoFit/>
          </a:bodyPr>
          <a:lstStyle/>
          <a:p>
            <a:r>
              <a:rPr lang="it-IT" dirty="0" smtClean="0"/>
              <a:t> Nel </a:t>
            </a:r>
            <a:r>
              <a:rPr lang="it-IT" dirty="0"/>
              <a:t>Vangelo </a:t>
            </a:r>
            <a:r>
              <a:rPr lang="it-IT" dirty="0" smtClean="0"/>
              <a:t>di Giovanni (10,34</a:t>
            </a:r>
            <a:r>
              <a:rPr lang="it-IT" dirty="0"/>
              <a:t>) </a:t>
            </a:r>
            <a:r>
              <a:rPr lang="it-IT" dirty="0" smtClean="0"/>
              <a:t>GESU’ </a:t>
            </a:r>
            <a:r>
              <a:rPr lang="it-IT" dirty="0" smtClean="0"/>
              <a:t>ci dice ‘</a:t>
            </a:r>
            <a:r>
              <a:rPr lang="it-IT" dirty="0"/>
              <a:t>’</a:t>
            </a:r>
            <a:r>
              <a:rPr lang="it-IT" dirty="0">
                <a:solidFill>
                  <a:srgbClr val="7030A0"/>
                </a:solidFill>
              </a:rPr>
              <a:t>VOI SIETE DEI </a:t>
            </a:r>
            <a:r>
              <a:rPr lang="it-IT" dirty="0"/>
              <a:t>‘’ riferendosi alla nostra vera essenza </a:t>
            </a:r>
            <a:r>
              <a:rPr lang="it-IT" dirty="0" smtClean="0"/>
              <a:t>,alla </a:t>
            </a:r>
            <a:r>
              <a:rPr lang="it-IT" dirty="0"/>
              <a:t>nostra </a:t>
            </a:r>
            <a:r>
              <a:rPr lang="it-IT" dirty="0" smtClean="0"/>
              <a:t>Anima </a:t>
            </a:r>
            <a:r>
              <a:rPr lang="it-IT" dirty="0"/>
              <a:t>non al nostro piccolo Ego </a:t>
            </a:r>
            <a:r>
              <a:rPr lang="it-IT" dirty="0" smtClean="0"/>
              <a:t> .</a:t>
            </a:r>
          </a:p>
          <a:p>
            <a:r>
              <a:rPr lang="it-IT" dirty="0" err="1" smtClean="0"/>
              <a:t>Cosi’</a:t>
            </a:r>
            <a:r>
              <a:rPr lang="it-IT" dirty="0" smtClean="0"/>
              <a:t> come  la </a:t>
            </a:r>
            <a:r>
              <a:rPr lang="it-IT" dirty="0" err="1"/>
              <a:t>Bhagavad</a:t>
            </a:r>
            <a:r>
              <a:rPr lang="it-IT" dirty="0"/>
              <a:t> Gita ci dice che L’Anima non </a:t>
            </a:r>
            <a:r>
              <a:rPr lang="it-IT" dirty="0" err="1"/>
              <a:t>e’</a:t>
            </a:r>
            <a:r>
              <a:rPr lang="it-IT" dirty="0"/>
              <a:t> mai toccata , </a:t>
            </a:r>
            <a:r>
              <a:rPr lang="it-IT" dirty="0" err="1"/>
              <a:t>e’</a:t>
            </a:r>
            <a:r>
              <a:rPr lang="it-IT" dirty="0"/>
              <a:t> immutabile , omnipervasiva , calma , inalterabile, la sua  Esistenza </a:t>
            </a:r>
            <a:r>
              <a:rPr lang="it-IT" dirty="0" err="1"/>
              <a:t>e’</a:t>
            </a:r>
            <a:r>
              <a:rPr lang="it-IT" dirty="0"/>
              <a:t> Eterna </a:t>
            </a:r>
            <a:r>
              <a:rPr lang="it-IT" dirty="0" smtClean="0"/>
              <a:t>, il nostro Maestro </a:t>
            </a:r>
          </a:p>
          <a:p>
            <a:r>
              <a:rPr lang="it-IT" dirty="0" smtClean="0"/>
              <a:t> </a:t>
            </a:r>
            <a:r>
              <a:rPr lang="it-IT" dirty="0" err="1"/>
              <a:t>Yogananda</a:t>
            </a:r>
            <a:r>
              <a:rPr lang="it-IT" dirty="0"/>
              <a:t> ci dice che siamo Figli della Luce e meritiamo di vivere come </a:t>
            </a:r>
            <a:r>
              <a:rPr lang="it-IT" dirty="0" smtClean="0"/>
              <a:t>tali seguendo </a:t>
            </a:r>
            <a:r>
              <a:rPr lang="it-IT" dirty="0"/>
              <a:t>due indicazioni :</a:t>
            </a:r>
          </a:p>
          <a:p>
            <a:pPr marL="285750" indent="-285750">
              <a:buFontTx/>
              <a:buChar char="-"/>
            </a:pPr>
            <a:r>
              <a:rPr lang="it-IT" dirty="0"/>
              <a:t>Ogni giorno entra in  te ,nella meditazione, per scoprire la tua essenza divina </a:t>
            </a:r>
          </a:p>
          <a:p>
            <a:pPr marL="285750" indent="-285750">
              <a:buFontTx/>
              <a:buChar char="-"/>
            </a:pPr>
            <a:r>
              <a:rPr lang="it-IT" dirty="0"/>
              <a:t>Datti da fare per superare i tuoi ostacoli personali , i tuoi limiti , i tratti del tuo ego ,altrimenti non sarai mai in grado di esprimere il tuo vero </a:t>
            </a:r>
            <a:r>
              <a:rPr lang="it-IT" dirty="0" smtClean="0"/>
              <a:t>se’(</a:t>
            </a:r>
            <a:r>
              <a:rPr lang="it-IT" dirty="0" err="1" smtClean="0"/>
              <a:t>Bagavad</a:t>
            </a:r>
            <a:r>
              <a:rPr lang="it-IT" dirty="0" smtClean="0"/>
              <a:t> Gita )</a:t>
            </a:r>
            <a:endParaRPr lang="it-IT" dirty="0"/>
          </a:p>
          <a:p>
            <a:pPr marL="285750" indent="-285750">
              <a:buFontTx/>
              <a:buChar char="-"/>
            </a:pPr>
            <a:r>
              <a:rPr lang="it-IT" dirty="0"/>
              <a:t>Un concetto che sottolinea </a:t>
            </a:r>
            <a:r>
              <a:rPr lang="it-IT" dirty="0" err="1"/>
              <a:t>Yogananda</a:t>
            </a:r>
            <a:r>
              <a:rPr lang="it-IT" dirty="0"/>
              <a:t> da tenere sempre ben in mente </a:t>
            </a:r>
            <a:r>
              <a:rPr lang="it-IT" dirty="0" err="1"/>
              <a:t>e’</a:t>
            </a:r>
            <a:r>
              <a:rPr lang="it-IT" dirty="0"/>
              <a:t> che </a:t>
            </a:r>
            <a:r>
              <a:rPr lang="it-IT" dirty="0">
                <a:solidFill>
                  <a:srgbClr val="7030A0"/>
                </a:solidFill>
              </a:rPr>
              <a:t>LA PAURA NON E’ QUALCOSA CHE CI APPRTIENE , LA PAURA E’ DELL’EGO NON DELL’ANIMA CHE E’ ETRNAMENTE POTENTE E CORAGGIOSA</a:t>
            </a:r>
            <a:r>
              <a:rPr lang="it-IT" dirty="0"/>
              <a:t>.</a:t>
            </a:r>
          </a:p>
        </p:txBody>
      </p:sp>
    </p:spTree>
    <p:extLst>
      <p:ext uri="{BB962C8B-B14F-4D97-AF65-F5344CB8AC3E}">
        <p14:creationId xmlns:p14="http://schemas.microsoft.com/office/powerpoint/2010/main" val="884512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9397" y="87951"/>
            <a:ext cx="11298168" cy="7848302"/>
          </a:xfrm>
          <a:prstGeom prst="rect">
            <a:avLst/>
          </a:prstGeom>
          <a:noFill/>
        </p:spPr>
        <p:txBody>
          <a:bodyPr wrap="square" rtlCol="0">
            <a:spAutoFit/>
          </a:bodyPr>
          <a:lstStyle/>
          <a:p>
            <a:r>
              <a:rPr lang="it-IT" dirty="0" err="1" smtClean="0"/>
              <a:t>Yogananda</a:t>
            </a:r>
            <a:r>
              <a:rPr lang="it-IT" dirty="0" smtClean="0"/>
              <a:t> definisce La Paura (e tutte le emozioni da esse derivanti ) come veri e propri </a:t>
            </a:r>
            <a:r>
              <a:rPr lang="it-IT" dirty="0" smtClean="0">
                <a:solidFill>
                  <a:srgbClr val="002060"/>
                </a:solidFill>
              </a:rPr>
              <a:t>BATTERI MENTALI . </a:t>
            </a:r>
            <a:r>
              <a:rPr lang="it-IT" dirty="0" smtClean="0">
                <a:solidFill>
                  <a:schemeClr val="tx1">
                    <a:lumMod val="95000"/>
                    <a:lumOff val="5000"/>
                  </a:schemeClr>
                </a:solidFill>
              </a:rPr>
              <a:t>Come i batteri si intrufolano nel nostro organismo causando malattie infettive </a:t>
            </a:r>
            <a:r>
              <a:rPr lang="it-IT" dirty="0" err="1" smtClean="0">
                <a:solidFill>
                  <a:schemeClr val="tx1">
                    <a:lumMod val="95000"/>
                    <a:lumOff val="5000"/>
                  </a:schemeClr>
                </a:solidFill>
              </a:rPr>
              <a:t>cosi’</a:t>
            </a:r>
            <a:r>
              <a:rPr lang="it-IT" dirty="0" smtClean="0">
                <a:solidFill>
                  <a:schemeClr val="tx1">
                    <a:lumMod val="95000"/>
                    <a:lumOff val="5000"/>
                  </a:schemeClr>
                </a:solidFill>
              </a:rPr>
              <a:t> i batteri mentali sono nocivi per la nostra struttura </a:t>
            </a:r>
            <a:r>
              <a:rPr lang="it-IT" dirty="0" err="1" smtClean="0">
                <a:solidFill>
                  <a:schemeClr val="tx1">
                    <a:lumMod val="95000"/>
                    <a:lumOff val="5000"/>
                  </a:schemeClr>
                </a:solidFill>
              </a:rPr>
              <a:t>psico</a:t>
            </a:r>
            <a:r>
              <a:rPr lang="it-IT" dirty="0" smtClean="0">
                <a:solidFill>
                  <a:schemeClr val="tx1">
                    <a:lumMod val="95000"/>
                    <a:lumOff val="5000"/>
                  </a:schemeClr>
                </a:solidFill>
              </a:rPr>
              <a:t> fisica e la fanno ammalare, ma in </a:t>
            </a:r>
            <a:r>
              <a:rPr lang="it-IT" dirty="0" err="1" smtClean="0">
                <a:solidFill>
                  <a:schemeClr val="tx1">
                    <a:lumMod val="95000"/>
                    <a:lumOff val="5000"/>
                  </a:schemeClr>
                </a:solidFill>
              </a:rPr>
              <a:t>verita’</a:t>
            </a:r>
            <a:r>
              <a:rPr lang="it-IT" dirty="0" smtClean="0">
                <a:solidFill>
                  <a:schemeClr val="tx1">
                    <a:lumMod val="95000"/>
                    <a:lumOff val="5000"/>
                  </a:schemeClr>
                </a:solidFill>
              </a:rPr>
              <a:t> essi non appartengono alla nostro vero Se’ , si intrufolano nel nostro corpo ma noi non siamo quel corpo. Dunque </a:t>
            </a:r>
            <a:r>
              <a:rPr lang="it-IT" dirty="0" err="1" smtClean="0">
                <a:solidFill>
                  <a:schemeClr val="tx1">
                    <a:lumMod val="95000"/>
                    <a:lumOff val="5000"/>
                  </a:schemeClr>
                </a:solidFill>
              </a:rPr>
              <a:t>e’</a:t>
            </a:r>
            <a:r>
              <a:rPr lang="it-IT" dirty="0" smtClean="0">
                <a:solidFill>
                  <a:schemeClr val="tx1">
                    <a:lumMod val="95000"/>
                    <a:lumOff val="5000"/>
                  </a:schemeClr>
                </a:solidFill>
              </a:rPr>
              <a:t> interessante come il nostro </a:t>
            </a:r>
            <a:r>
              <a:rPr lang="it-IT" dirty="0" smtClean="0">
                <a:solidFill>
                  <a:schemeClr val="tx1">
                    <a:lumMod val="95000"/>
                    <a:lumOff val="5000"/>
                  </a:schemeClr>
                </a:solidFill>
              </a:rPr>
              <a:t>Maestro </a:t>
            </a:r>
            <a:r>
              <a:rPr lang="it-IT" dirty="0" smtClean="0">
                <a:solidFill>
                  <a:schemeClr val="tx1">
                    <a:lumMod val="95000"/>
                    <a:lumOff val="5000"/>
                  </a:schemeClr>
                </a:solidFill>
              </a:rPr>
              <a:t>ci esorti innanzitutto a fare chiarezza su </a:t>
            </a:r>
            <a:r>
              <a:rPr lang="it-IT" dirty="0" err="1" smtClean="0">
                <a:solidFill>
                  <a:schemeClr val="tx1">
                    <a:lumMod val="95000"/>
                    <a:lumOff val="5000"/>
                  </a:schemeClr>
                </a:solidFill>
              </a:rPr>
              <a:t>cio’</a:t>
            </a:r>
            <a:r>
              <a:rPr lang="it-IT" dirty="0" smtClean="0">
                <a:solidFill>
                  <a:schemeClr val="tx1">
                    <a:lumMod val="95000"/>
                    <a:lumOff val="5000"/>
                  </a:schemeClr>
                </a:solidFill>
              </a:rPr>
              <a:t> che viene toccato , plasmato e </a:t>
            </a:r>
            <a:r>
              <a:rPr lang="it-IT" dirty="0" err="1" smtClean="0">
                <a:solidFill>
                  <a:schemeClr val="tx1">
                    <a:lumMod val="95000"/>
                    <a:lumOff val="5000"/>
                  </a:schemeClr>
                </a:solidFill>
              </a:rPr>
              <a:t>cio’</a:t>
            </a:r>
            <a:r>
              <a:rPr lang="it-IT" dirty="0" smtClean="0">
                <a:solidFill>
                  <a:schemeClr val="tx1">
                    <a:lumMod val="95000"/>
                    <a:lumOff val="5000"/>
                  </a:schemeClr>
                </a:solidFill>
              </a:rPr>
              <a:t> che invece reste immutabile :il nostro vero </a:t>
            </a:r>
            <a:r>
              <a:rPr lang="it-IT" dirty="0" smtClean="0">
                <a:solidFill>
                  <a:schemeClr val="tx1">
                    <a:lumMod val="95000"/>
                    <a:lumOff val="5000"/>
                  </a:schemeClr>
                </a:solidFill>
              </a:rPr>
              <a:t>Se</a:t>
            </a:r>
            <a:r>
              <a:rPr lang="it-IT" dirty="0" smtClean="0">
                <a:solidFill>
                  <a:schemeClr val="tx1">
                    <a:lumMod val="95000"/>
                    <a:lumOff val="5000"/>
                  </a:schemeClr>
                </a:solidFill>
              </a:rPr>
              <a:t>’ .</a:t>
            </a:r>
          </a:p>
          <a:p>
            <a:r>
              <a:rPr lang="it-IT" dirty="0" smtClean="0">
                <a:solidFill>
                  <a:schemeClr val="tx1">
                    <a:lumMod val="95000"/>
                    <a:lumOff val="5000"/>
                  </a:schemeClr>
                </a:solidFill>
              </a:rPr>
              <a:t>Ci esorta </a:t>
            </a:r>
            <a:r>
              <a:rPr lang="it-IT" dirty="0" err="1" smtClean="0">
                <a:solidFill>
                  <a:schemeClr val="tx1">
                    <a:lumMod val="95000"/>
                    <a:lumOff val="5000"/>
                  </a:schemeClr>
                </a:solidFill>
              </a:rPr>
              <a:t>cosi’</a:t>
            </a:r>
            <a:r>
              <a:rPr lang="it-IT" dirty="0" smtClean="0">
                <a:solidFill>
                  <a:schemeClr val="tx1">
                    <a:lumMod val="95000"/>
                    <a:lumOff val="5000"/>
                  </a:schemeClr>
                </a:solidFill>
              </a:rPr>
              <a:t> ad affermare con forza queste parole : </a:t>
            </a:r>
          </a:p>
          <a:p>
            <a:r>
              <a:rPr lang="it-IT" dirty="0" smtClean="0">
                <a:solidFill>
                  <a:srgbClr val="002060"/>
                </a:solidFill>
              </a:rPr>
              <a:t>‘’LA PAURA NON MI APPARTIENE , E’ ESTRANEA AL MIO VERO SE’ , E’ UN ODIOSO INTRUSO CHE DEVE ESSERE ELIMINATO .IO SONO LIBERO’’.</a:t>
            </a:r>
          </a:p>
          <a:p>
            <a:r>
              <a:rPr lang="it-IT" dirty="0">
                <a:solidFill>
                  <a:schemeClr val="tx1">
                    <a:lumMod val="95000"/>
                    <a:lumOff val="5000"/>
                  </a:schemeClr>
                </a:solidFill>
              </a:rPr>
              <a:t>I batteri mentali condizionano la nostra vita con ansia e preoccupazioni che ci allontanano e ci privano della pace interiore.</a:t>
            </a:r>
          </a:p>
          <a:p>
            <a:r>
              <a:rPr lang="it-IT" dirty="0">
                <a:solidFill>
                  <a:schemeClr val="tx1">
                    <a:lumMod val="95000"/>
                    <a:lumOff val="5000"/>
                  </a:schemeClr>
                </a:solidFill>
              </a:rPr>
              <a:t>La paura avvelena giorno dopo giorno la </a:t>
            </a:r>
            <a:r>
              <a:rPr lang="it-IT" dirty="0" err="1">
                <a:solidFill>
                  <a:schemeClr val="tx1">
                    <a:lumMod val="95000"/>
                    <a:lumOff val="5000"/>
                  </a:schemeClr>
                </a:solidFill>
              </a:rPr>
              <a:t>qualita’</a:t>
            </a:r>
            <a:r>
              <a:rPr lang="it-IT" dirty="0">
                <a:solidFill>
                  <a:schemeClr val="tx1">
                    <a:lumMod val="95000"/>
                    <a:lumOff val="5000"/>
                  </a:schemeClr>
                </a:solidFill>
              </a:rPr>
              <a:t> delle nostre giornate, la salute e il nostro successo.</a:t>
            </a:r>
          </a:p>
          <a:p>
            <a:r>
              <a:rPr lang="it-IT" dirty="0">
                <a:solidFill>
                  <a:schemeClr val="tx1">
                    <a:lumMod val="95000"/>
                    <a:lumOff val="5000"/>
                  </a:schemeClr>
                </a:solidFill>
              </a:rPr>
              <a:t>Come eliminare questi batteri </a:t>
            </a:r>
            <a:r>
              <a:rPr lang="it-IT" dirty="0" smtClean="0">
                <a:solidFill>
                  <a:schemeClr val="tx1">
                    <a:lumMod val="95000"/>
                    <a:lumOff val="5000"/>
                  </a:schemeClr>
                </a:solidFill>
              </a:rPr>
              <a:t>mentali </a:t>
            </a:r>
            <a:r>
              <a:rPr lang="it-IT" dirty="0">
                <a:solidFill>
                  <a:schemeClr val="tx1">
                    <a:lumMod val="95000"/>
                    <a:lumOff val="5000"/>
                  </a:schemeClr>
                </a:solidFill>
              </a:rPr>
              <a:t>? </a:t>
            </a:r>
            <a:r>
              <a:rPr lang="it-IT" dirty="0" err="1">
                <a:solidFill>
                  <a:schemeClr val="tx1">
                    <a:lumMod val="95000"/>
                    <a:lumOff val="5000"/>
                  </a:schemeClr>
                </a:solidFill>
              </a:rPr>
              <a:t>Yogananda</a:t>
            </a:r>
            <a:r>
              <a:rPr lang="it-IT" dirty="0">
                <a:solidFill>
                  <a:schemeClr val="tx1">
                    <a:lumMod val="95000"/>
                    <a:lumOff val="5000"/>
                  </a:schemeClr>
                </a:solidFill>
              </a:rPr>
              <a:t> ci dice che ci sono antidoti e medicinali ben precisi per </a:t>
            </a:r>
            <a:r>
              <a:rPr lang="it-IT" dirty="0" smtClean="0">
                <a:solidFill>
                  <a:schemeClr val="tx1">
                    <a:lumMod val="95000"/>
                    <a:lumOff val="5000"/>
                  </a:schemeClr>
                </a:solidFill>
              </a:rPr>
              <a:t>guarire </a:t>
            </a:r>
            <a:r>
              <a:rPr lang="it-IT" dirty="0">
                <a:solidFill>
                  <a:schemeClr val="tx1">
                    <a:lumMod val="95000"/>
                    <a:lumOff val="5000"/>
                  </a:schemeClr>
                </a:solidFill>
              </a:rPr>
              <a:t>il nostro cuore e la nostra mente dalla paura.</a:t>
            </a:r>
          </a:p>
          <a:p>
            <a:endParaRPr lang="it-IT" dirty="0" smtClean="0">
              <a:solidFill>
                <a:srgbClr val="002060"/>
              </a:solidFill>
            </a:endParaRPr>
          </a:p>
          <a:p>
            <a:r>
              <a:rPr lang="it-IT" dirty="0" smtClean="0">
                <a:solidFill>
                  <a:schemeClr val="tx1">
                    <a:lumMod val="95000"/>
                    <a:lumOff val="5000"/>
                  </a:schemeClr>
                </a:solidFill>
              </a:rPr>
              <a:t>                                                          -La </a:t>
            </a:r>
            <a:r>
              <a:rPr lang="it-IT" dirty="0">
                <a:solidFill>
                  <a:srgbClr val="7030A0"/>
                </a:solidFill>
              </a:rPr>
              <a:t>MEDITAZIONE</a:t>
            </a:r>
            <a:r>
              <a:rPr lang="it-IT" dirty="0">
                <a:solidFill>
                  <a:schemeClr val="tx1">
                    <a:lumMod val="95000"/>
                    <a:lumOff val="5000"/>
                  </a:schemeClr>
                </a:solidFill>
              </a:rPr>
              <a:t> come medicina naturale contro la paura.</a:t>
            </a:r>
          </a:p>
          <a:p>
            <a:r>
              <a:rPr lang="it-IT" dirty="0">
                <a:solidFill>
                  <a:schemeClr val="tx1">
                    <a:lumMod val="95000"/>
                    <a:lumOff val="5000"/>
                  </a:schemeClr>
                </a:solidFill>
              </a:rPr>
              <a:t>Cosa fa la meditazione ? </a:t>
            </a:r>
          </a:p>
          <a:p>
            <a:r>
              <a:rPr lang="it-IT" dirty="0">
                <a:solidFill>
                  <a:schemeClr val="tx1">
                    <a:lumMod val="95000"/>
                    <a:lumOff val="5000"/>
                  </a:schemeClr>
                </a:solidFill>
              </a:rPr>
              <a:t>-Concentra l’energia nella parte frontale del cervello </a:t>
            </a:r>
          </a:p>
          <a:p>
            <a:r>
              <a:rPr lang="it-IT" dirty="0">
                <a:solidFill>
                  <a:schemeClr val="tx1">
                    <a:lumMod val="95000"/>
                    <a:lumOff val="5000"/>
                  </a:schemeClr>
                </a:solidFill>
              </a:rPr>
              <a:t>-</a:t>
            </a:r>
            <a:r>
              <a:rPr lang="it-IT" dirty="0" err="1" smtClean="0">
                <a:solidFill>
                  <a:schemeClr val="tx1">
                    <a:lumMod val="95000"/>
                    <a:lumOff val="5000"/>
                  </a:schemeClr>
                </a:solidFill>
              </a:rPr>
              <a:t>Cosi’il</a:t>
            </a:r>
            <a:r>
              <a:rPr lang="it-IT" dirty="0" smtClean="0">
                <a:solidFill>
                  <a:schemeClr val="tx1">
                    <a:lumMod val="95000"/>
                    <a:lumOff val="5000"/>
                  </a:schemeClr>
                </a:solidFill>
              </a:rPr>
              <a:t> </a:t>
            </a:r>
            <a:r>
              <a:rPr lang="it-IT" dirty="0">
                <a:solidFill>
                  <a:schemeClr val="tx1">
                    <a:lumMod val="95000"/>
                    <a:lumOff val="5000"/>
                  </a:schemeClr>
                </a:solidFill>
              </a:rPr>
              <a:t>cervello invia il messaggio al corpo di rallentare il battito cardiaco (</a:t>
            </a:r>
            <a:r>
              <a:rPr lang="it-IT" dirty="0" err="1">
                <a:solidFill>
                  <a:schemeClr val="tx1">
                    <a:lumMod val="95000"/>
                    <a:lumOff val="5000"/>
                  </a:schemeClr>
                </a:solidFill>
              </a:rPr>
              <a:t>accellerato</a:t>
            </a:r>
            <a:r>
              <a:rPr lang="it-IT" dirty="0">
                <a:solidFill>
                  <a:schemeClr val="tx1">
                    <a:lumMod val="95000"/>
                    <a:lumOff val="5000"/>
                  </a:schemeClr>
                </a:solidFill>
              </a:rPr>
              <a:t> durante lo stato di stress e paura )</a:t>
            </a:r>
          </a:p>
          <a:p>
            <a:r>
              <a:rPr lang="it-IT" dirty="0" smtClean="0">
                <a:solidFill>
                  <a:schemeClr val="tx1">
                    <a:lumMod val="95000"/>
                    <a:lumOff val="5000"/>
                  </a:schemeClr>
                </a:solidFill>
              </a:rPr>
              <a:t>-Il respiro si calma</a:t>
            </a:r>
            <a:endParaRPr lang="it-IT" dirty="0">
              <a:solidFill>
                <a:schemeClr val="tx1">
                  <a:lumMod val="95000"/>
                  <a:lumOff val="5000"/>
                </a:schemeClr>
              </a:solidFill>
            </a:endParaRPr>
          </a:p>
          <a:p>
            <a:r>
              <a:rPr lang="it-IT" dirty="0" smtClean="0">
                <a:solidFill>
                  <a:schemeClr val="tx1">
                    <a:lumMod val="95000"/>
                    <a:lumOff val="5000"/>
                  </a:schemeClr>
                </a:solidFill>
              </a:rPr>
              <a:t>- </a:t>
            </a:r>
            <a:r>
              <a:rPr lang="it-IT" dirty="0">
                <a:solidFill>
                  <a:schemeClr val="tx1">
                    <a:lumMod val="95000"/>
                    <a:lumOff val="5000"/>
                  </a:schemeClr>
                </a:solidFill>
              </a:rPr>
              <a:t>L</a:t>
            </a:r>
            <a:r>
              <a:rPr lang="it-IT" dirty="0" smtClean="0">
                <a:solidFill>
                  <a:schemeClr val="tx1">
                    <a:lumMod val="95000"/>
                    <a:lumOff val="5000"/>
                  </a:schemeClr>
                </a:solidFill>
              </a:rPr>
              <a:t>a </a:t>
            </a:r>
            <a:r>
              <a:rPr lang="it-IT" dirty="0">
                <a:solidFill>
                  <a:schemeClr val="tx1">
                    <a:lumMod val="95000"/>
                    <a:lumOff val="5000"/>
                  </a:schemeClr>
                </a:solidFill>
              </a:rPr>
              <a:t>muscolatura </a:t>
            </a:r>
            <a:r>
              <a:rPr lang="it-IT" dirty="0" smtClean="0">
                <a:solidFill>
                  <a:schemeClr val="tx1">
                    <a:lumMod val="95000"/>
                    <a:lumOff val="5000"/>
                  </a:schemeClr>
                </a:solidFill>
              </a:rPr>
              <a:t>si rilassa (prima </a:t>
            </a:r>
            <a:r>
              <a:rPr lang="it-IT" dirty="0">
                <a:solidFill>
                  <a:schemeClr val="tx1">
                    <a:lumMod val="95000"/>
                    <a:lumOff val="5000"/>
                  </a:schemeClr>
                </a:solidFill>
              </a:rPr>
              <a:t>contratta in uno stato di attacco e fuga adrenalinico )</a:t>
            </a:r>
          </a:p>
          <a:p>
            <a:r>
              <a:rPr lang="it-IT" dirty="0">
                <a:solidFill>
                  <a:schemeClr val="tx1">
                    <a:lumMod val="95000"/>
                    <a:lumOff val="5000"/>
                  </a:schemeClr>
                </a:solidFill>
              </a:rPr>
              <a:t>-Ti mette gradualmente in contatto con il centro interiore dove nulla </a:t>
            </a:r>
            <a:r>
              <a:rPr lang="it-IT" dirty="0" err="1">
                <a:solidFill>
                  <a:schemeClr val="tx1">
                    <a:lumMod val="95000"/>
                    <a:lumOff val="5000"/>
                  </a:schemeClr>
                </a:solidFill>
              </a:rPr>
              <a:t>puo’</a:t>
            </a:r>
            <a:r>
              <a:rPr lang="it-IT" dirty="0">
                <a:solidFill>
                  <a:schemeClr val="tx1">
                    <a:lumMod val="95000"/>
                    <a:lumOff val="5000"/>
                  </a:schemeClr>
                </a:solidFill>
              </a:rPr>
              <a:t> </a:t>
            </a:r>
            <a:r>
              <a:rPr lang="it-IT" dirty="0" smtClean="0">
                <a:solidFill>
                  <a:schemeClr val="tx1">
                    <a:lumMod val="95000"/>
                    <a:lumOff val="5000"/>
                  </a:schemeClr>
                </a:solidFill>
              </a:rPr>
              <a:t>toccarti , </a:t>
            </a:r>
            <a:r>
              <a:rPr lang="it-IT" dirty="0">
                <a:solidFill>
                  <a:schemeClr val="tx1">
                    <a:lumMod val="95000"/>
                    <a:lumOff val="5000"/>
                  </a:schemeClr>
                </a:solidFill>
              </a:rPr>
              <a:t>dove nulla cambia , dove tutto </a:t>
            </a:r>
            <a:r>
              <a:rPr lang="it-IT" dirty="0" err="1">
                <a:solidFill>
                  <a:schemeClr val="tx1">
                    <a:lumMod val="95000"/>
                    <a:lumOff val="5000"/>
                  </a:schemeClr>
                </a:solidFill>
              </a:rPr>
              <a:t>e’</a:t>
            </a:r>
            <a:r>
              <a:rPr lang="it-IT" dirty="0">
                <a:solidFill>
                  <a:schemeClr val="tx1">
                    <a:lumMod val="95000"/>
                    <a:lumOff val="5000"/>
                  </a:schemeClr>
                </a:solidFill>
              </a:rPr>
              <a:t> immutabile , </a:t>
            </a:r>
            <a:r>
              <a:rPr lang="it-IT" dirty="0" smtClean="0">
                <a:solidFill>
                  <a:schemeClr val="tx1">
                    <a:lumMod val="95000"/>
                    <a:lumOff val="5000"/>
                  </a:schemeClr>
                </a:solidFill>
              </a:rPr>
              <a:t>non soggetto al  cambiamento che </a:t>
            </a:r>
            <a:r>
              <a:rPr lang="it-IT" dirty="0" err="1" smtClean="0">
                <a:solidFill>
                  <a:schemeClr val="tx1">
                    <a:lumMod val="95000"/>
                    <a:lumOff val="5000"/>
                  </a:schemeClr>
                </a:solidFill>
              </a:rPr>
              <a:t>e’</a:t>
            </a:r>
            <a:r>
              <a:rPr lang="it-IT" dirty="0" smtClean="0">
                <a:solidFill>
                  <a:schemeClr val="tx1">
                    <a:lumMod val="95000"/>
                    <a:lumOff val="5000"/>
                  </a:schemeClr>
                </a:solidFill>
              </a:rPr>
              <a:t> causa </a:t>
            </a:r>
            <a:r>
              <a:rPr lang="it-IT" dirty="0">
                <a:solidFill>
                  <a:schemeClr val="tx1">
                    <a:lumMod val="95000"/>
                    <a:lumOff val="5000"/>
                  </a:schemeClr>
                </a:solidFill>
              </a:rPr>
              <a:t>di paure e ansie , </a:t>
            </a:r>
            <a:r>
              <a:rPr lang="it-IT" dirty="0" smtClean="0">
                <a:solidFill>
                  <a:schemeClr val="tx1">
                    <a:lumMod val="95000"/>
                    <a:lumOff val="5000"/>
                  </a:schemeClr>
                </a:solidFill>
              </a:rPr>
              <a:t>trovando </a:t>
            </a:r>
            <a:r>
              <a:rPr lang="it-IT" dirty="0" err="1" smtClean="0">
                <a:solidFill>
                  <a:schemeClr val="tx1">
                    <a:lumMod val="95000"/>
                    <a:lumOff val="5000"/>
                  </a:schemeClr>
                </a:solidFill>
              </a:rPr>
              <a:t>cosi’</a:t>
            </a:r>
            <a:r>
              <a:rPr lang="it-IT" dirty="0" smtClean="0">
                <a:solidFill>
                  <a:schemeClr val="tx1">
                    <a:lumMod val="95000"/>
                    <a:lumOff val="5000"/>
                  </a:schemeClr>
                </a:solidFill>
              </a:rPr>
              <a:t> </a:t>
            </a:r>
            <a:r>
              <a:rPr lang="it-IT" dirty="0">
                <a:solidFill>
                  <a:schemeClr val="tx1">
                    <a:lumMod val="95000"/>
                    <a:lumOff val="5000"/>
                  </a:schemeClr>
                </a:solidFill>
              </a:rPr>
              <a:t>lo stato di non paura.(ABHAYA)</a:t>
            </a:r>
          </a:p>
          <a:p>
            <a:endParaRPr lang="it-IT" dirty="0" smtClean="0">
              <a:solidFill>
                <a:srgbClr val="002060"/>
              </a:solidFill>
            </a:endParaRPr>
          </a:p>
          <a:p>
            <a:endParaRPr lang="it-IT" dirty="0" smtClean="0">
              <a:solidFill>
                <a:srgbClr val="002060"/>
              </a:solidFill>
            </a:endParaRPr>
          </a:p>
          <a:p>
            <a:endParaRPr lang="it-IT" dirty="0" smtClean="0">
              <a:solidFill>
                <a:srgbClr val="002060"/>
              </a:solidFill>
            </a:endParaRPr>
          </a:p>
          <a:p>
            <a:r>
              <a:rPr lang="it-IT" dirty="0" smtClean="0">
                <a:solidFill>
                  <a:srgbClr val="002060"/>
                </a:solidFill>
              </a:rPr>
              <a:t> </a:t>
            </a:r>
          </a:p>
          <a:p>
            <a:endParaRPr lang="it-IT" dirty="0">
              <a:solidFill>
                <a:srgbClr val="002060"/>
              </a:solidFill>
            </a:endParaRPr>
          </a:p>
        </p:txBody>
      </p:sp>
    </p:spTree>
    <p:extLst>
      <p:ext uri="{BB962C8B-B14F-4D97-AF65-F5344CB8AC3E}">
        <p14:creationId xmlns:p14="http://schemas.microsoft.com/office/powerpoint/2010/main" val="1879037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91194" y="149630"/>
            <a:ext cx="11323474" cy="2585323"/>
          </a:xfrm>
          <a:prstGeom prst="rect">
            <a:avLst/>
          </a:prstGeom>
          <a:noFill/>
        </p:spPr>
        <p:txBody>
          <a:bodyPr wrap="square" rtlCol="0">
            <a:spAutoFit/>
          </a:bodyPr>
          <a:lstStyle/>
          <a:p>
            <a:r>
              <a:rPr lang="it-IT" dirty="0" smtClean="0"/>
              <a:t>2-     Una seconda   medicina dai batteri mentali che il </a:t>
            </a:r>
            <a:r>
              <a:rPr lang="it-IT" dirty="0" smtClean="0"/>
              <a:t>Maestro </a:t>
            </a:r>
            <a:r>
              <a:rPr lang="it-IT" dirty="0" smtClean="0"/>
              <a:t>ci ha lasciato sono LE AFFERMAZIONI E IL CANTO .</a:t>
            </a:r>
          </a:p>
          <a:p>
            <a:r>
              <a:rPr lang="it-IT" dirty="0" smtClean="0"/>
              <a:t>Con esse ripetute con costanza coscienza e devozione </a:t>
            </a:r>
            <a:r>
              <a:rPr lang="it-IT" dirty="0" err="1" smtClean="0"/>
              <a:t>sara’</a:t>
            </a:r>
            <a:r>
              <a:rPr lang="it-IT" dirty="0" smtClean="0"/>
              <a:t> possibile creare un vortice positivo che </a:t>
            </a:r>
            <a:r>
              <a:rPr lang="it-IT" dirty="0" err="1" smtClean="0"/>
              <a:t>attrarra’</a:t>
            </a:r>
            <a:r>
              <a:rPr lang="it-IT" dirty="0" smtClean="0"/>
              <a:t> i pensieri e le energie verso l’alto ,verso la consapevolezza della nostra ANIMA dove NON ESISTE PAURA.</a:t>
            </a:r>
          </a:p>
          <a:p>
            <a:r>
              <a:rPr lang="it-IT" dirty="0" smtClean="0"/>
              <a:t>( </a:t>
            </a:r>
            <a:r>
              <a:rPr lang="it-IT" dirty="0" err="1" smtClean="0"/>
              <a:t>Yogananda</a:t>
            </a:r>
            <a:r>
              <a:rPr lang="it-IT" dirty="0" smtClean="0"/>
              <a:t> ha scritto </a:t>
            </a:r>
            <a:r>
              <a:rPr lang="it-IT" dirty="0" smtClean="0"/>
              <a:t>11 </a:t>
            </a:r>
            <a:r>
              <a:rPr lang="it-IT" dirty="0" smtClean="0"/>
              <a:t>potenti affermazioni e 3 canti specifici – li </a:t>
            </a:r>
            <a:r>
              <a:rPr lang="it-IT" dirty="0" err="1" smtClean="0"/>
              <a:t>vederemo</a:t>
            </a:r>
            <a:r>
              <a:rPr lang="it-IT" dirty="0" smtClean="0"/>
              <a:t> </a:t>
            </a:r>
            <a:r>
              <a:rPr lang="it-IT" dirty="0" err="1" smtClean="0"/>
              <a:t>piu’</a:t>
            </a:r>
            <a:r>
              <a:rPr lang="it-IT" dirty="0" smtClean="0"/>
              <a:t> avanti ).</a:t>
            </a:r>
          </a:p>
          <a:p>
            <a:endParaRPr lang="it-IT" dirty="0"/>
          </a:p>
          <a:p>
            <a:r>
              <a:rPr lang="it-IT" dirty="0" smtClean="0"/>
              <a:t> 3-     Una terza medicina </a:t>
            </a:r>
            <a:r>
              <a:rPr lang="it-IT" dirty="0" err="1" smtClean="0"/>
              <a:t>e’</a:t>
            </a:r>
            <a:r>
              <a:rPr lang="it-IT" dirty="0" smtClean="0"/>
              <a:t>  avere una FORTE ENERGIA INTERIORE , per questo il maestro ci ha lasciato gli esercizi </a:t>
            </a:r>
            <a:r>
              <a:rPr lang="it-IT" dirty="0" err="1" smtClean="0"/>
              <a:t>Yogoda</a:t>
            </a:r>
            <a:r>
              <a:rPr lang="it-IT" dirty="0" smtClean="0"/>
              <a:t> per ‘’RIMUOVERE AUTOMATICAMENTE LE MALATTIE PSICOLOGICHE E SPIRITUALI DAL NOSTRO SE’ INTERIORE’’</a:t>
            </a:r>
          </a:p>
          <a:p>
            <a:r>
              <a:rPr lang="it-IT" dirty="0" smtClean="0"/>
              <a:t>Se la PAURA </a:t>
            </a:r>
            <a:r>
              <a:rPr lang="it-IT" dirty="0" err="1" smtClean="0"/>
              <a:t>e’</a:t>
            </a:r>
            <a:r>
              <a:rPr lang="it-IT" dirty="0" smtClean="0"/>
              <a:t> considerata un batterio mentale nocivo , le preoccupazioni vengono denominate VELENI.</a:t>
            </a:r>
          </a:p>
          <a:p>
            <a:endParaRPr lang="it-IT" dirty="0"/>
          </a:p>
        </p:txBody>
      </p:sp>
      <p:sp>
        <p:nvSpPr>
          <p:cNvPr id="3" name="CasellaDiTesto 2"/>
          <p:cNvSpPr txBox="1"/>
          <p:nvPr/>
        </p:nvSpPr>
        <p:spPr>
          <a:xfrm>
            <a:off x="191194" y="2535382"/>
            <a:ext cx="11172304" cy="369332"/>
          </a:xfrm>
          <a:prstGeom prst="rect">
            <a:avLst/>
          </a:prstGeom>
          <a:noFill/>
        </p:spPr>
        <p:txBody>
          <a:bodyPr wrap="square" rtlCol="0">
            <a:spAutoFit/>
          </a:bodyPr>
          <a:lstStyle/>
          <a:p>
            <a:r>
              <a:rPr lang="it-IT" dirty="0" smtClean="0"/>
              <a:t>YOGANANDA CI HA LASCIATO 2 TECNICHE IMMEDIATE PER CALMARE IL  CUORE E LA  MENTE </a:t>
            </a:r>
            <a:endParaRPr lang="it-IT" dirty="0"/>
          </a:p>
        </p:txBody>
      </p:sp>
      <p:sp>
        <p:nvSpPr>
          <p:cNvPr id="4" name="CasellaDiTesto 3"/>
          <p:cNvSpPr txBox="1"/>
          <p:nvPr/>
        </p:nvSpPr>
        <p:spPr>
          <a:xfrm>
            <a:off x="266006" y="2904714"/>
            <a:ext cx="8858433" cy="2031325"/>
          </a:xfrm>
          <a:prstGeom prst="rect">
            <a:avLst/>
          </a:prstGeom>
          <a:noFill/>
        </p:spPr>
        <p:txBody>
          <a:bodyPr wrap="square" rtlCol="0">
            <a:spAutoFit/>
          </a:bodyPr>
          <a:lstStyle/>
          <a:p>
            <a:r>
              <a:rPr lang="it-IT" dirty="0" smtClean="0"/>
              <a:t>1- RESPIRARAZIONE CONSAPEVOLE. Quando ti senti sopraffatto dalla paura  ispira ed espira lentamente profondamente e ritmicamente per qualche minuto , ad ogni respirazione rilassati e vedrei che la paura </a:t>
            </a:r>
            <a:r>
              <a:rPr lang="it-IT" dirty="0" err="1" smtClean="0"/>
              <a:t>abbandonera’</a:t>
            </a:r>
            <a:r>
              <a:rPr lang="it-IT" dirty="0" smtClean="0"/>
              <a:t> il tuo cuore.</a:t>
            </a:r>
          </a:p>
          <a:p>
            <a:r>
              <a:rPr lang="it-IT" dirty="0" smtClean="0"/>
              <a:t>2-LIBERATI DALL’INTERFERENZA MOLESTA SULLA RADIO DEL TUO CUORE. Massaggia con una mano il tuo cuore da sinistra verso destra affermando consapevolmente ‘</a:t>
            </a:r>
            <a:r>
              <a:rPr lang="it-IT" dirty="0" smtClean="0">
                <a:solidFill>
                  <a:srgbClr val="7030A0"/>
                </a:solidFill>
              </a:rPr>
              <a:t>’Padre io sono libero , allontana la paura dalla radio del mio cuore</a:t>
            </a:r>
            <a:r>
              <a:rPr lang="it-IT" dirty="0" smtClean="0"/>
              <a:t>’’, continua a massaggiare e ad </a:t>
            </a:r>
            <a:r>
              <a:rPr lang="it-IT" dirty="0" smtClean="0"/>
              <a:t>affermare. </a:t>
            </a:r>
            <a:endParaRPr lang="it-IT" dirty="0" smtClean="0"/>
          </a:p>
          <a:p>
            <a:endParaRPr lang="it-IT" dirty="0"/>
          </a:p>
        </p:txBody>
      </p:sp>
      <p:pic>
        <p:nvPicPr>
          <p:cNvPr id="5" name="Immagine 4"/>
          <p:cNvPicPr>
            <a:picLocks noChangeAspect="1"/>
          </p:cNvPicPr>
          <p:nvPr/>
        </p:nvPicPr>
        <p:blipFill>
          <a:blip r:embed="rId2"/>
          <a:stretch>
            <a:fillRect/>
          </a:stretch>
        </p:blipFill>
        <p:spPr>
          <a:xfrm>
            <a:off x="2335604" y="5210080"/>
            <a:ext cx="1978732" cy="1281193"/>
          </a:xfrm>
          <a:prstGeom prst="rect">
            <a:avLst/>
          </a:prstGeom>
        </p:spPr>
      </p:pic>
      <p:pic>
        <p:nvPicPr>
          <p:cNvPr id="6" name="Immagine 5"/>
          <p:cNvPicPr>
            <a:picLocks noChangeAspect="1"/>
          </p:cNvPicPr>
          <p:nvPr/>
        </p:nvPicPr>
        <p:blipFill>
          <a:blip r:embed="rId3"/>
          <a:stretch>
            <a:fillRect/>
          </a:stretch>
        </p:blipFill>
        <p:spPr>
          <a:xfrm>
            <a:off x="7028770" y="5169592"/>
            <a:ext cx="1248656" cy="1362170"/>
          </a:xfrm>
          <a:prstGeom prst="rect">
            <a:avLst/>
          </a:prstGeom>
        </p:spPr>
      </p:pic>
      <p:pic>
        <p:nvPicPr>
          <p:cNvPr id="8" name="Immagine 7"/>
          <p:cNvPicPr>
            <a:picLocks noChangeAspect="1"/>
          </p:cNvPicPr>
          <p:nvPr/>
        </p:nvPicPr>
        <p:blipFill>
          <a:blip r:embed="rId4"/>
          <a:stretch>
            <a:fillRect/>
          </a:stretch>
        </p:blipFill>
        <p:spPr>
          <a:xfrm>
            <a:off x="9275610" y="3043956"/>
            <a:ext cx="2199746" cy="3300908"/>
          </a:xfrm>
          <a:prstGeom prst="rect">
            <a:avLst/>
          </a:prstGeom>
        </p:spPr>
      </p:pic>
    </p:spTree>
    <p:extLst>
      <p:ext uri="{BB962C8B-B14F-4D97-AF65-F5344CB8AC3E}">
        <p14:creationId xmlns:p14="http://schemas.microsoft.com/office/powerpoint/2010/main" val="3133585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30489" y="632178"/>
            <a:ext cx="9270487" cy="646331"/>
          </a:xfrm>
          <a:prstGeom prst="rect">
            <a:avLst/>
          </a:prstGeom>
          <a:noFill/>
        </p:spPr>
        <p:txBody>
          <a:bodyPr wrap="none" rtlCol="0">
            <a:spAutoFit/>
          </a:bodyPr>
          <a:lstStyle/>
          <a:p>
            <a:r>
              <a:rPr lang="it-IT" dirty="0" smtClean="0"/>
              <a:t>‘’L’UOMO CORAGGIOSO NON E’QUELLO CHE NON HA PAURA MA QUELLO CHE VINCE LA PAURA’’</a:t>
            </a:r>
          </a:p>
          <a:p>
            <a:r>
              <a:rPr lang="it-IT" dirty="0"/>
              <a:t> </a:t>
            </a:r>
            <a:r>
              <a:rPr lang="it-IT" dirty="0" smtClean="0"/>
              <a:t>                                                                                                                                           -  Nelson </a:t>
            </a:r>
            <a:r>
              <a:rPr lang="it-IT" dirty="0"/>
              <a:t>M</a:t>
            </a:r>
            <a:r>
              <a:rPr lang="it-IT" dirty="0" smtClean="0"/>
              <a:t>andela </a:t>
            </a:r>
            <a:endParaRPr lang="it-IT" dirty="0"/>
          </a:p>
        </p:txBody>
      </p:sp>
      <p:sp>
        <p:nvSpPr>
          <p:cNvPr id="3" name="CasellaDiTesto 2"/>
          <p:cNvSpPr txBox="1"/>
          <p:nvPr/>
        </p:nvSpPr>
        <p:spPr>
          <a:xfrm>
            <a:off x="269631" y="1383324"/>
            <a:ext cx="11570677" cy="4524315"/>
          </a:xfrm>
          <a:prstGeom prst="rect">
            <a:avLst/>
          </a:prstGeom>
          <a:noFill/>
        </p:spPr>
        <p:txBody>
          <a:bodyPr wrap="square" rtlCol="0">
            <a:spAutoFit/>
          </a:bodyPr>
          <a:lstStyle/>
          <a:p>
            <a:r>
              <a:rPr lang="it-IT" dirty="0" smtClean="0"/>
              <a:t>La paura , le </a:t>
            </a:r>
            <a:r>
              <a:rPr lang="it-IT" dirty="0" smtClean="0"/>
              <a:t>preoccupazioni </a:t>
            </a:r>
            <a:r>
              <a:rPr lang="it-IT" dirty="0" smtClean="0"/>
              <a:t>e la collera hanno effetti devastanti sul nostro cervello  e sul nostro organismo.</a:t>
            </a:r>
          </a:p>
          <a:p>
            <a:r>
              <a:rPr lang="it-IT" dirty="0" err="1" smtClean="0"/>
              <a:t>Poiche</a:t>
            </a:r>
            <a:r>
              <a:rPr lang="it-IT" dirty="0" smtClean="0"/>
              <a:t>’ il sistema digerente </a:t>
            </a:r>
            <a:r>
              <a:rPr lang="it-IT" dirty="0" err="1" smtClean="0"/>
              <a:t>e’</a:t>
            </a:r>
            <a:r>
              <a:rPr lang="it-IT" dirty="0" smtClean="0"/>
              <a:t> connesso al sistema nervoso  ,tutte le preoccupazioni dovrebbero essere messe da parte quando si mangia. </a:t>
            </a:r>
          </a:p>
          <a:p>
            <a:r>
              <a:rPr lang="it-IT" dirty="0" smtClean="0"/>
              <a:t>Tenere il pensiero nella direzione della paura non fa altro che alimentare e rendere </a:t>
            </a:r>
            <a:r>
              <a:rPr lang="it-IT" dirty="0" err="1" smtClean="0"/>
              <a:t>piu’</a:t>
            </a:r>
            <a:r>
              <a:rPr lang="it-IT" dirty="0" smtClean="0"/>
              <a:t> forte tale pensiero finche’ non si </a:t>
            </a:r>
            <a:r>
              <a:rPr lang="it-IT" dirty="0" err="1" smtClean="0"/>
              <a:t>insinuera’</a:t>
            </a:r>
            <a:r>
              <a:rPr lang="it-IT" dirty="0" smtClean="0"/>
              <a:t> nel </a:t>
            </a:r>
            <a:r>
              <a:rPr lang="it-IT" dirty="0" err="1" smtClean="0"/>
              <a:t>subcoscio</a:t>
            </a:r>
            <a:r>
              <a:rPr lang="it-IT" dirty="0" smtClean="0"/>
              <a:t> e nella </a:t>
            </a:r>
            <a:r>
              <a:rPr lang="it-IT" dirty="0" err="1" smtClean="0"/>
              <a:t>supercoscienza</a:t>
            </a:r>
            <a:r>
              <a:rPr lang="it-IT" dirty="0" smtClean="0"/>
              <a:t>  e i semi della paura inizieranno a germogliare e a fissarsi nella mente cosciente , producendo sciagure e malattie.</a:t>
            </a:r>
          </a:p>
          <a:p>
            <a:r>
              <a:rPr lang="it-IT" dirty="0" smtClean="0"/>
              <a:t>Questo </a:t>
            </a:r>
            <a:r>
              <a:rPr lang="it-IT" dirty="0" err="1" smtClean="0"/>
              <a:t>perche</a:t>
            </a:r>
            <a:r>
              <a:rPr lang="it-IT" dirty="0" smtClean="0"/>
              <a:t>’ i pensieri hanno un potere di materializzazione. La paura sviluppa un tale magnetismo che riesce ad attrarre proprio </a:t>
            </a:r>
            <a:r>
              <a:rPr lang="it-IT" dirty="0" err="1" smtClean="0"/>
              <a:t>cio’</a:t>
            </a:r>
            <a:r>
              <a:rPr lang="it-IT" dirty="0" smtClean="0"/>
              <a:t> che si teme .</a:t>
            </a:r>
          </a:p>
          <a:p>
            <a:r>
              <a:rPr lang="it-IT" dirty="0" smtClean="0"/>
              <a:t>Sarai libero quando </a:t>
            </a:r>
            <a:r>
              <a:rPr lang="it-IT" dirty="0" err="1" smtClean="0"/>
              <a:t>realizzarai</a:t>
            </a:r>
            <a:r>
              <a:rPr lang="it-IT" dirty="0" smtClean="0"/>
              <a:t> che il tuo corpo non </a:t>
            </a:r>
            <a:r>
              <a:rPr lang="it-IT" dirty="0" err="1" smtClean="0"/>
              <a:t>e’</a:t>
            </a:r>
            <a:r>
              <a:rPr lang="it-IT" dirty="0" smtClean="0"/>
              <a:t> altro che energia e nulla </a:t>
            </a:r>
            <a:r>
              <a:rPr lang="it-IT" dirty="0" err="1" smtClean="0"/>
              <a:t>puo’</a:t>
            </a:r>
            <a:r>
              <a:rPr lang="it-IT" dirty="0" smtClean="0"/>
              <a:t> danneggiarlo .</a:t>
            </a:r>
          </a:p>
          <a:p>
            <a:r>
              <a:rPr lang="it-IT" dirty="0" smtClean="0"/>
              <a:t>Quando la paura </a:t>
            </a:r>
            <a:r>
              <a:rPr lang="it-IT" dirty="0" err="1" smtClean="0"/>
              <a:t>e’</a:t>
            </a:r>
            <a:r>
              <a:rPr lang="it-IT" dirty="0" smtClean="0"/>
              <a:t> radicata nel tuo </a:t>
            </a:r>
            <a:r>
              <a:rPr lang="it-IT" dirty="0" err="1" smtClean="0"/>
              <a:t>subcoscio</a:t>
            </a:r>
            <a:r>
              <a:rPr lang="it-IT" dirty="0" smtClean="0"/>
              <a:t> , distrugge gli sforzi volenterosi della mente </a:t>
            </a:r>
            <a:r>
              <a:rPr lang="it-IT" dirty="0" err="1" smtClean="0"/>
              <a:t>cosciente,PARALIZZANDO</a:t>
            </a:r>
            <a:r>
              <a:rPr lang="it-IT" dirty="0" smtClean="0"/>
              <a:t> </a:t>
            </a:r>
            <a:r>
              <a:rPr lang="it-IT" dirty="0" smtClean="0"/>
              <a:t>LA TUA FORZA DI VOLONTA’.</a:t>
            </a:r>
          </a:p>
          <a:p>
            <a:r>
              <a:rPr lang="it-IT" dirty="0" smtClean="0"/>
              <a:t>Mantieni la mente libera dai batteri mentali e dalle preoccupazioni , libera l’anima dall’ignoranza ,abbi fiducia e coraggio, solo </a:t>
            </a:r>
            <a:r>
              <a:rPr lang="it-IT" dirty="0" err="1" smtClean="0"/>
              <a:t>cosi’</a:t>
            </a:r>
            <a:r>
              <a:rPr lang="it-IT" dirty="0" smtClean="0"/>
              <a:t> sarai in grado di cogliere e accogliere la salute, il potere e la saggezza di Dio.</a:t>
            </a:r>
          </a:p>
          <a:p>
            <a:r>
              <a:rPr lang="it-IT" dirty="0"/>
              <a:t> </a:t>
            </a:r>
            <a:r>
              <a:rPr lang="it-IT" dirty="0" smtClean="0"/>
              <a:t>                                                                                        </a:t>
            </a:r>
            <a:r>
              <a:rPr lang="it-IT" dirty="0" smtClean="0">
                <a:solidFill>
                  <a:srgbClr val="C00000"/>
                </a:solidFill>
              </a:rPr>
              <a:t>      PREGHIERA:</a:t>
            </a:r>
          </a:p>
          <a:p>
            <a:r>
              <a:rPr lang="it-IT" dirty="0" smtClean="0">
                <a:solidFill>
                  <a:srgbClr val="C00000"/>
                </a:solidFill>
              </a:rPr>
              <a:t>                                                              IO SONO PROTETTO , PERCHE’ DIO VIVENTE MI ACCOMPAGNA </a:t>
            </a:r>
          </a:p>
          <a:p>
            <a:r>
              <a:rPr lang="it-IT" dirty="0" smtClean="0">
                <a:solidFill>
                  <a:srgbClr val="C00000"/>
                </a:solidFill>
              </a:rPr>
              <a:t>                                                              SEMPRE SULL’ ALTARE DLLA MIA COSTANTE DEVOZIONE   </a:t>
            </a:r>
            <a:endParaRPr lang="it-IT" dirty="0">
              <a:solidFill>
                <a:srgbClr val="C00000"/>
              </a:solidFill>
            </a:endParaRPr>
          </a:p>
        </p:txBody>
      </p:sp>
    </p:spTree>
    <p:extLst>
      <p:ext uri="{BB962C8B-B14F-4D97-AF65-F5344CB8AC3E}">
        <p14:creationId xmlns:p14="http://schemas.microsoft.com/office/powerpoint/2010/main" val="1513982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132997"/>
            <a:ext cx="9147203" cy="646331"/>
          </a:xfrm>
          <a:prstGeom prst="rect">
            <a:avLst/>
          </a:prstGeom>
          <a:noFill/>
        </p:spPr>
        <p:txBody>
          <a:bodyPr wrap="square" rtlCol="0">
            <a:spAutoFit/>
          </a:bodyPr>
          <a:lstStyle/>
          <a:p>
            <a:r>
              <a:rPr lang="it-IT" dirty="0" smtClean="0"/>
              <a:t>Ma come si </a:t>
            </a:r>
            <a:r>
              <a:rPr lang="it-IT" dirty="0" err="1" smtClean="0"/>
              <a:t>puo’</a:t>
            </a:r>
            <a:r>
              <a:rPr lang="it-IT" dirty="0" smtClean="0"/>
              <a:t> </a:t>
            </a:r>
            <a:r>
              <a:rPr lang="it-IT" dirty="0" smtClean="0"/>
              <a:t>raggiungere </a:t>
            </a:r>
            <a:r>
              <a:rPr lang="it-IT" dirty="0" smtClean="0"/>
              <a:t>una tale Pace interiore ? Il Maestro ci ha lasciato alcune efficaci tecniche :</a:t>
            </a:r>
            <a:endParaRPr lang="it-IT" dirty="0"/>
          </a:p>
        </p:txBody>
      </p:sp>
      <p:sp>
        <p:nvSpPr>
          <p:cNvPr id="3" name="CasellaDiTesto 2"/>
          <p:cNvSpPr txBox="1"/>
          <p:nvPr/>
        </p:nvSpPr>
        <p:spPr>
          <a:xfrm>
            <a:off x="109913" y="854754"/>
            <a:ext cx="7552421" cy="5909310"/>
          </a:xfrm>
          <a:prstGeom prst="rect">
            <a:avLst/>
          </a:prstGeom>
          <a:noFill/>
        </p:spPr>
        <p:txBody>
          <a:bodyPr wrap="square" rtlCol="0">
            <a:spAutoFit/>
          </a:bodyPr>
          <a:lstStyle/>
          <a:p>
            <a:r>
              <a:rPr lang="it-IT" dirty="0" smtClean="0"/>
              <a:t>-Spostare la consapevolezza verso la pace e la calma </a:t>
            </a:r>
            <a:r>
              <a:rPr lang="it-IT" dirty="0" smtClean="0"/>
              <a:t>interiore (come si sposta una frequenza radio )</a:t>
            </a:r>
            <a:endParaRPr lang="it-IT" dirty="0" smtClean="0"/>
          </a:p>
          <a:p>
            <a:r>
              <a:rPr lang="it-IT" dirty="0" smtClean="0"/>
              <a:t>-Avere determinazione e  forza di </a:t>
            </a:r>
            <a:r>
              <a:rPr lang="it-IT" dirty="0" err="1" smtClean="0"/>
              <a:t>volonta’</a:t>
            </a:r>
            <a:r>
              <a:rPr lang="it-IT" dirty="0" smtClean="0"/>
              <a:t> </a:t>
            </a:r>
          </a:p>
          <a:p>
            <a:r>
              <a:rPr lang="it-IT" dirty="0"/>
              <a:t>-</a:t>
            </a:r>
            <a:r>
              <a:rPr lang="it-IT" dirty="0" smtClean="0"/>
              <a:t>Avere  coraggio ed agire con </a:t>
            </a:r>
            <a:r>
              <a:rPr lang="it-IT" dirty="0" smtClean="0"/>
              <a:t>calma (CALMAMENTE ATTIVO ,ATTIVAMENTE CALMO )</a:t>
            </a:r>
            <a:endParaRPr lang="it-IT" dirty="0" smtClean="0"/>
          </a:p>
          <a:p>
            <a:r>
              <a:rPr lang="it-IT" dirty="0" smtClean="0"/>
              <a:t>-Tendere , rilassare ed espirare varie volte.</a:t>
            </a:r>
          </a:p>
          <a:p>
            <a:r>
              <a:rPr lang="it-IT" dirty="0" smtClean="0"/>
              <a:t>Questi ultimi sono ovviamente gli esercizi di ricarica che ci ha lasciato il nostro Maestro che diceva che con essi  si accende la corrente elettrica della calma e della rilassatezza .’</a:t>
            </a:r>
            <a:r>
              <a:rPr lang="it-IT" dirty="0" smtClean="0">
                <a:solidFill>
                  <a:srgbClr val="7030A0"/>
                </a:solidFill>
              </a:rPr>
              <a:t>’Aziona il </a:t>
            </a:r>
            <a:r>
              <a:rPr lang="it-IT" dirty="0">
                <a:solidFill>
                  <a:srgbClr val="7030A0"/>
                </a:solidFill>
              </a:rPr>
              <a:t>t</a:t>
            </a:r>
            <a:r>
              <a:rPr lang="it-IT" dirty="0" smtClean="0">
                <a:solidFill>
                  <a:srgbClr val="7030A0"/>
                </a:solidFill>
              </a:rPr>
              <a:t>uo motore mentale e alimentalo</a:t>
            </a:r>
          </a:p>
          <a:p>
            <a:r>
              <a:rPr lang="it-IT" dirty="0" smtClean="0">
                <a:solidFill>
                  <a:srgbClr val="7030A0"/>
                </a:solidFill>
              </a:rPr>
              <a:t> con la vibrazione della </a:t>
            </a:r>
            <a:r>
              <a:rPr lang="it-IT" dirty="0" err="1" smtClean="0">
                <a:solidFill>
                  <a:srgbClr val="7030A0"/>
                </a:solidFill>
              </a:rPr>
              <a:t>volonta’</a:t>
            </a:r>
            <a:r>
              <a:rPr lang="it-IT" dirty="0" smtClean="0">
                <a:solidFill>
                  <a:srgbClr val="7030A0"/>
                </a:solidFill>
              </a:rPr>
              <a:t> .Poi imbriglia la forza di </a:t>
            </a:r>
            <a:r>
              <a:rPr lang="it-IT" dirty="0" err="1" smtClean="0">
                <a:solidFill>
                  <a:srgbClr val="7030A0"/>
                </a:solidFill>
              </a:rPr>
              <a:t>volonta’</a:t>
            </a:r>
            <a:r>
              <a:rPr lang="it-IT" dirty="0" smtClean="0">
                <a:solidFill>
                  <a:srgbClr val="7030A0"/>
                </a:solidFill>
              </a:rPr>
              <a:t> agli ingranaggi dell’intrepida attenzione e del buon giudizio :fa’ girare di continuo questi meccanismi per produrre idee concrete , in modo da poter sfuggire all’imminente </a:t>
            </a:r>
            <a:r>
              <a:rPr lang="it-IT" dirty="0" err="1" smtClean="0">
                <a:solidFill>
                  <a:srgbClr val="7030A0"/>
                </a:solidFill>
              </a:rPr>
              <a:t>calamita’</a:t>
            </a:r>
            <a:r>
              <a:rPr lang="it-IT" dirty="0" smtClean="0">
                <a:solidFill>
                  <a:srgbClr val="7030A0"/>
                </a:solidFill>
              </a:rPr>
              <a:t> specifica’’.</a:t>
            </a:r>
          </a:p>
          <a:p>
            <a:r>
              <a:rPr lang="it-IT" dirty="0" smtClean="0"/>
              <a:t>Inspira</a:t>
            </a:r>
            <a:r>
              <a:rPr lang="it-IT" dirty="0" smtClean="0"/>
              <a:t>, trattieni cercando di assorbire l’emozione </a:t>
            </a:r>
            <a:r>
              <a:rPr lang="it-IT" dirty="0" smtClean="0"/>
              <a:t>(concentrati su tutto il corpo per circa 20 sec.) poi </a:t>
            </a:r>
            <a:r>
              <a:rPr lang="it-IT" dirty="0" smtClean="0"/>
              <a:t>rilassa espirando e pensa che il nervoso o la pura abbiano lasciato il posto al rilassamento .</a:t>
            </a:r>
          </a:p>
          <a:p>
            <a:r>
              <a:rPr lang="it-IT" dirty="0" smtClean="0"/>
              <a:t>Ripeti 3 volte al giorno ed ogni volta che ti senti debole e nervoso .</a:t>
            </a:r>
          </a:p>
          <a:p>
            <a:r>
              <a:rPr lang="it-IT" dirty="0" smtClean="0"/>
              <a:t>Se praticato con </a:t>
            </a:r>
            <a:r>
              <a:rPr lang="it-IT" dirty="0" err="1" smtClean="0"/>
              <a:t>regolarita’</a:t>
            </a:r>
            <a:r>
              <a:rPr lang="it-IT" dirty="0" smtClean="0"/>
              <a:t> rimuovi le malattie psicologiche e spirituali del tuo se’ interiore.</a:t>
            </a:r>
          </a:p>
          <a:p>
            <a:endParaRPr lang="it-IT" dirty="0" smtClean="0"/>
          </a:p>
          <a:p>
            <a:endParaRPr lang="it-IT" dirty="0"/>
          </a:p>
        </p:txBody>
      </p:sp>
      <p:pic>
        <p:nvPicPr>
          <p:cNvPr id="4" name="Immagine 3"/>
          <p:cNvPicPr>
            <a:picLocks noChangeAspect="1"/>
          </p:cNvPicPr>
          <p:nvPr/>
        </p:nvPicPr>
        <p:blipFill>
          <a:blip r:embed="rId2"/>
          <a:stretch>
            <a:fillRect/>
          </a:stretch>
        </p:blipFill>
        <p:spPr>
          <a:xfrm>
            <a:off x="8016322" y="1715558"/>
            <a:ext cx="3939667" cy="5226755"/>
          </a:xfrm>
          <a:prstGeom prst="rect">
            <a:avLst/>
          </a:prstGeom>
        </p:spPr>
      </p:pic>
    </p:spTree>
    <p:extLst>
      <p:ext uri="{BB962C8B-B14F-4D97-AF65-F5344CB8AC3E}">
        <p14:creationId xmlns:p14="http://schemas.microsoft.com/office/powerpoint/2010/main" val="3643190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04801" y="1092200"/>
            <a:ext cx="6891866" cy="4801314"/>
          </a:xfrm>
          <a:prstGeom prst="rect">
            <a:avLst/>
          </a:prstGeom>
          <a:noFill/>
        </p:spPr>
        <p:txBody>
          <a:bodyPr wrap="square" rtlCol="0">
            <a:spAutoFit/>
          </a:bodyPr>
          <a:lstStyle/>
          <a:p>
            <a:r>
              <a:rPr lang="it-IT" dirty="0" smtClean="0"/>
              <a:t>Se hai paura di affrontare le prove del tuo karma, quel Karma non </a:t>
            </a:r>
            <a:r>
              <a:rPr lang="it-IT" dirty="0" err="1" smtClean="0"/>
              <a:t>e’</a:t>
            </a:r>
            <a:r>
              <a:rPr lang="it-IT" dirty="0" smtClean="0"/>
              <a:t> ancora risolto, per cui bisogna affrontarlo con </a:t>
            </a:r>
            <a:r>
              <a:rPr lang="it-IT" dirty="0" smtClean="0"/>
              <a:t>coraggio dimorando </a:t>
            </a:r>
            <a:r>
              <a:rPr lang="it-IT" dirty="0" smtClean="0"/>
              <a:t>nella Gioia di Dio dentro di te.</a:t>
            </a:r>
          </a:p>
          <a:p>
            <a:r>
              <a:rPr lang="it-IT" dirty="0" smtClean="0"/>
              <a:t>Un consiglio che ci da’ il Maestro </a:t>
            </a:r>
            <a:r>
              <a:rPr lang="it-IT" dirty="0" err="1" smtClean="0"/>
              <a:t>e’</a:t>
            </a:r>
            <a:r>
              <a:rPr lang="it-IT" dirty="0" smtClean="0"/>
              <a:t> davvero vivere come se fossimo in un grande film o in un sogno : dobbiamo </a:t>
            </a:r>
            <a:r>
              <a:rPr lang="it-IT" dirty="0" smtClean="0"/>
              <a:t>guardare le </a:t>
            </a:r>
            <a:r>
              <a:rPr lang="it-IT" dirty="0" smtClean="0"/>
              <a:t>commedie, le tragedie con un atteggiamento divertito e gioioso e imparare da essi , senza essere sopraffatti dal loro impatto emotivo .</a:t>
            </a:r>
          </a:p>
          <a:p>
            <a:r>
              <a:rPr lang="it-IT" dirty="0" smtClean="0">
                <a:solidFill>
                  <a:srgbClr val="7030A0"/>
                </a:solidFill>
              </a:rPr>
              <a:t>‘’FA’ RISORGERE LA TUA ANIMA DAI SOGNI DI FRAGILITA’ FA RISORGERE LA TUA ANIMA NELL’ETERNA SAGGEZZA ‘’.</a:t>
            </a:r>
          </a:p>
          <a:p>
            <a:r>
              <a:rPr lang="it-IT" dirty="0" smtClean="0"/>
              <a:t>Come ? Con:</a:t>
            </a:r>
          </a:p>
          <a:p>
            <a:r>
              <a:rPr lang="it-IT" dirty="0" smtClean="0"/>
              <a:t>-RILASSAMENTO</a:t>
            </a:r>
          </a:p>
          <a:p>
            <a:r>
              <a:rPr lang="it-IT" dirty="0" smtClean="0"/>
              <a:t>-AUTOCONTROLLO </a:t>
            </a:r>
          </a:p>
          <a:p>
            <a:r>
              <a:rPr lang="it-IT" dirty="0" smtClean="0"/>
              <a:t>-DIETA CORRETTA</a:t>
            </a:r>
          </a:p>
          <a:p>
            <a:r>
              <a:rPr lang="it-IT" dirty="0" smtClean="0"/>
              <a:t>-GIUSTA FORZA D’ANIMO</a:t>
            </a:r>
          </a:p>
          <a:p>
            <a:r>
              <a:rPr lang="it-IT" dirty="0" smtClean="0"/>
              <a:t>-ATTEGGIAMENTO IMPASSIBILE DELLA MENTE</a:t>
            </a:r>
          </a:p>
          <a:p>
            <a:r>
              <a:rPr lang="it-IT" dirty="0" smtClean="0"/>
              <a:t>-RIFIUTO DI FARSI SCONFIGGERE </a:t>
            </a:r>
          </a:p>
          <a:p>
            <a:endParaRPr lang="it-IT" dirty="0"/>
          </a:p>
        </p:txBody>
      </p:sp>
      <p:pic>
        <p:nvPicPr>
          <p:cNvPr id="4" name="Immagine 3"/>
          <p:cNvPicPr>
            <a:picLocks noChangeAspect="1"/>
          </p:cNvPicPr>
          <p:nvPr/>
        </p:nvPicPr>
        <p:blipFill>
          <a:blip r:embed="rId2"/>
          <a:stretch>
            <a:fillRect/>
          </a:stretch>
        </p:blipFill>
        <p:spPr>
          <a:xfrm>
            <a:off x="7469592" y="786179"/>
            <a:ext cx="4341407" cy="3208866"/>
          </a:xfrm>
          <a:prstGeom prst="rect">
            <a:avLst/>
          </a:prstGeom>
        </p:spPr>
      </p:pic>
      <p:sp>
        <p:nvSpPr>
          <p:cNvPr id="5" name="CasellaDiTesto 4"/>
          <p:cNvSpPr txBox="1"/>
          <p:nvPr/>
        </p:nvSpPr>
        <p:spPr>
          <a:xfrm>
            <a:off x="304801" y="227195"/>
            <a:ext cx="7677150" cy="646331"/>
          </a:xfrm>
          <a:prstGeom prst="rect">
            <a:avLst/>
          </a:prstGeom>
          <a:noFill/>
        </p:spPr>
        <p:txBody>
          <a:bodyPr wrap="square" rtlCol="0">
            <a:spAutoFit/>
          </a:bodyPr>
          <a:lstStyle/>
          <a:p>
            <a:r>
              <a:rPr lang="it-IT" dirty="0" smtClean="0"/>
              <a:t>Come abbiamo visto precedentemente un ruolo fondamentale nella lotta alla paura lo ha IL CORAGGIO , vediamo cosa ci dice  il Maestro …….</a:t>
            </a:r>
            <a:endParaRPr lang="it-IT" dirty="0"/>
          </a:p>
        </p:txBody>
      </p:sp>
    </p:spTree>
    <p:extLst>
      <p:ext uri="{BB962C8B-B14F-4D97-AF65-F5344CB8AC3E}">
        <p14:creationId xmlns:p14="http://schemas.microsoft.com/office/powerpoint/2010/main" val="38058816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482269" y="134431"/>
            <a:ext cx="4065024" cy="369332"/>
          </a:xfrm>
          <a:prstGeom prst="rect">
            <a:avLst/>
          </a:prstGeom>
          <a:noFill/>
        </p:spPr>
        <p:txBody>
          <a:bodyPr wrap="none" rtlCol="0">
            <a:spAutoFit/>
          </a:bodyPr>
          <a:lstStyle/>
          <a:p>
            <a:r>
              <a:rPr lang="it-IT" dirty="0" smtClean="0">
                <a:solidFill>
                  <a:srgbClr val="C00000"/>
                </a:solidFill>
              </a:rPr>
              <a:t>FORZA DI VOLONTA’ E VIGORE INTERIORE</a:t>
            </a:r>
            <a:endParaRPr lang="it-IT" dirty="0">
              <a:solidFill>
                <a:srgbClr val="C00000"/>
              </a:solidFill>
            </a:endParaRPr>
          </a:p>
        </p:txBody>
      </p:sp>
      <p:sp>
        <p:nvSpPr>
          <p:cNvPr id="3" name="CasellaDiTesto 2"/>
          <p:cNvSpPr txBox="1"/>
          <p:nvPr/>
        </p:nvSpPr>
        <p:spPr>
          <a:xfrm>
            <a:off x="344284" y="503763"/>
            <a:ext cx="11847715" cy="4493538"/>
          </a:xfrm>
          <a:prstGeom prst="rect">
            <a:avLst/>
          </a:prstGeom>
          <a:noFill/>
        </p:spPr>
        <p:txBody>
          <a:bodyPr wrap="square" rtlCol="0">
            <a:spAutoFit/>
          </a:bodyPr>
          <a:lstStyle/>
          <a:p>
            <a:r>
              <a:rPr lang="it-IT" dirty="0" smtClean="0"/>
              <a:t>Quando qualcosa ci minaccia il Maestro ci incita ad agire con consapevolezza tramite la nostra Forza di </a:t>
            </a:r>
            <a:r>
              <a:rPr lang="it-IT" dirty="0" err="1" smtClean="0"/>
              <a:t>Volonta’</a:t>
            </a:r>
            <a:r>
              <a:rPr lang="it-IT" dirty="0" smtClean="0"/>
              <a:t>.</a:t>
            </a:r>
          </a:p>
          <a:p>
            <a:r>
              <a:rPr lang="it-IT" dirty="0" smtClean="0"/>
              <a:t>Fa’ subito appello alla sicurezza di Dio dentro di te , tieni alta la bandiera della DEVOZIONE e della PACE INTERIORE.</a:t>
            </a:r>
          </a:p>
          <a:p>
            <a:r>
              <a:rPr lang="it-IT" dirty="0" smtClean="0"/>
              <a:t>DIO NON TI DELUDERA’ MAI SE STRINGERAI CON FERMEZZA LA SUA MANO .(Collegamento alla </a:t>
            </a:r>
            <a:r>
              <a:rPr lang="it-IT" dirty="0" err="1"/>
              <a:t>B</a:t>
            </a:r>
            <a:r>
              <a:rPr lang="it-IT" dirty="0" err="1" smtClean="0"/>
              <a:t>agavad</a:t>
            </a:r>
            <a:r>
              <a:rPr lang="it-IT" dirty="0" smtClean="0"/>
              <a:t> Gita).</a:t>
            </a:r>
          </a:p>
          <a:p>
            <a:endParaRPr lang="it-IT" dirty="0"/>
          </a:p>
          <a:p>
            <a:r>
              <a:rPr lang="it-IT" dirty="0" smtClean="0"/>
              <a:t>Pag. 50 -51 preghiere /richieste per vincere la paura.</a:t>
            </a:r>
          </a:p>
          <a:p>
            <a:r>
              <a:rPr lang="it-IT" dirty="0"/>
              <a:t>Il Maestro ci fa capire </a:t>
            </a:r>
            <a:r>
              <a:rPr lang="it-IT" dirty="0" err="1" smtClean="0"/>
              <a:t>l’inutilita</a:t>
            </a:r>
            <a:r>
              <a:rPr lang="it-IT" dirty="0" err="1" smtClean="0"/>
              <a:t>’</a:t>
            </a:r>
            <a:r>
              <a:rPr lang="it-IT" dirty="0" smtClean="0"/>
              <a:t> </a:t>
            </a:r>
            <a:r>
              <a:rPr lang="it-IT" dirty="0" smtClean="0"/>
              <a:t>del </a:t>
            </a:r>
            <a:r>
              <a:rPr lang="it-IT" dirty="0"/>
              <a:t>provare </a:t>
            </a:r>
            <a:r>
              <a:rPr lang="it-IT" dirty="0" smtClean="0"/>
              <a:t>paura (quando </a:t>
            </a:r>
            <a:r>
              <a:rPr lang="it-IT" dirty="0" err="1" smtClean="0"/>
              <a:t>arrivera’</a:t>
            </a:r>
            <a:r>
              <a:rPr lang="it-IT" dirty="0" smtClean="0"/>
              <a:t> il corpo non ci </a:t>
            </a:r>
            <a:r>
              <a:rPr lang="it-IT" dirty="0" err="1" smtClean="0"/>
              <a:t>saro’</a:t>
            </a:r>
            <a:r>
              <a:rPr lang="it-IT" dirty="0" smtClean="0"/>
              <a:t> </a:t>
            </a:r>
            <a:r>
              <a:rPr lang="it-IT" dirty="0" err="1" smtClean="0"/>
              <a:t>piu</a:t>
            </a:r>
            <a:r>
              <a:rPr lang="it-IT" dirty="0" smtClean="0"/>
              <a:t> ) bisogna sconfiggerla accendendo la Luce della Ragione e restando calmi </a:t>
            </a:r>
            <a:r>
              <a:rPr lang="it-IT" dirty="0" smtClean="0"/>
              <a:t>(</a:t>
            </a:r>
            <a:r>
              <a:rPr lang="it-IT" dirty="0" smtClean="0"/>
              <a:t> </a:t>
            </a:r>
            <a:r>
              <a:rPr lang="it-IT" dirty="0"/>
              <a:t>come se entrassi in una stanza buia e avendo paura inizierei a picchiare con un </a:t>
            </a:r>
            <a:r>
              <a:rPr lang="it-IT" dirty="0" smtClean="0"/>
              <a:t>bastone invece </a:t>
            </a:r>
            <a:r>
              <a:rPr lang="it-IT" dirty="0"/>
              <a:t>di accendere la luce </a:t>
            </a:r>
            <a:r>
              <a:rPr lang="it-IT" dirty="0" smtClean="0"/>
              <a:t>) .</a:t>
            </a:r>
            <a:endParaRPr lang="it-IT" dirty="0"/>
          </a:p>
          <a:p>
            <a:r>
              <a:rPr lang="it-IT" dirty="0"/>
              <a:t>Paura e preoccupazione (la paura che possa accedere qualcosa di </a:t>
            </a:r>
            <a:r>
              <a:rPr lang="it-IT" dirty="0" err="1" smtClean="0"/>
              <a:t>spaicevole</a:t>
            </a:r>
            <a:r>
              <a:rPr lang="it-IT" dirty="0" smtClean="0"/>
              <a:t> </a:t>
            </a:r>
            <a:r>
              <a:rPr lang="it-IT" dirty="0"/>
              <a:t>) sono collegate tra loro e un ottimo antidoto contro le preoccupazione e quindi contro la paura </a:t>
            </a:r>
            <a:r>
              <a:rPr lang="it-IT" dirty="0" err="1"/>
              <a:t>e’</a:t>
            </a:r>
            <a:r>
              <a:rPr lang="it-IT" dirty="0"/>
              <a:t> un ‘attenta analisi di </a:t>
            </a:r>
            <a:r>
              <a:rPr lang="it-IT" dirty="0" err="1"/>
              <a:t>cio’</a:t>
            </a:r>
            <a:r>
              <a:rPr lang="it-IT" dirty="0"/>
              <a:t> che ci agita, rifiutando emozioni </a:t>
            </a:r>
            <a:r>
              <a:rPr lang="it-IT" dirty="0" smtClean="0"/>
              <a:t>improvvise :non </a:t>
            </a:r>
            <a:r>
              <a:rPr lang="it-IT" dirty="0" err="1" smtClean="0"/>
              <a:t>permttere</a:t>
            </a:r>
            <a:r>
              <a:rPr lang="it-IT" dirty="0" smtClean="0"/>
              <a:t> </a:t>
            </a:r>
            <a:r>
              <a:rPr lang="it-IT" dirty="0"/>
              <a:t>all’ansia di governare la tua mente : analizza le cause della tua preoccupazione con calma e rilassamento </a:t>
            </a:r>
            <a:r>
              <a:rPr lang="it-IT" dirty="0"/>
              <a:t>.</a:t>
            </a:r>
            <a:r>
              <a:rPr lang="it-IT" dirty="0" err="1" smtClean="0"/>
              <a:t>Piu</a:t>
            </a:r>
            <a:r>
              <a:rPr lang="it-IT" dirty="0"/>
              <a:t>’ conserverai la  tua pace meno sarai preda del </a:t>
            </a:r>
            <a:r>
              <a:rPr lang="it-IT" dirty="0" err="1"/>
              <a:t>nevosismo</a:t>
            </a:r>
            <a:r>
              <a:rPr lang="it-IT" dirty="0"/>
              <a:t> , </a:t>
            </a:r>
            <a:r>
              <a:rPr lang="it-IT" dirty="0" err="1"/>
              <a:t>piu’</a:t>
            </a:r>
            <a:r>
              <a:rPr lang="it-IT" dirty="0"/>
              <a:t> ti </a:t>
            </a:r>
            <a:r>
              <a:rPr lang="it-IT" dirty="0" err="1" smtClean="0"/>
              <a:t>preoccupi,ti</a:t>
            </a:r>
            <a:r>
              <a:rPr lang="it-IT" dirty="0" smtClean="0"/>
              <a:t> arrabbi o provi paura ,</a:t>
            </a:r>
            <a:r>
              <a:rPr lang="it-IT" dirty="0" err="1" smtClean="0"/>
              <a:t>piu’</a:t>
            </a:r>
            <a:r>
              <a:rPr lang="it-IT" dirty="0" smtClean="0"/>
              <a:t> perdi il tuo equilibrio</a:t>
            </a:r>
            <a:r>
              <a:rPr lang="it-IT" dirty="0" smtClean="0"/>
              <a:t>.</a:t>
            </a:r>
          </a:p>
          <a:p>
            <a:r>
              <a:rPr lang="it-IT" dirty="0" smtClean="0">
                <a:solidFill>
                  <a:srgbClr val="FF0000"/>
                </a:solidFill>
              </a:rPr>
              <a:t>                         L’IMPORTANZA DELLA CALMA – ANTITODO PER VINCERE LA PAURA ED ARRIVARE ALLA FELICITA’ </a:t>
            </a:r>
            <a:endParaRPr lang="it-IT" dirty="0">
              <a:solidFill>
                <a:srgbClr val="FF0000"/>
              </a:solidFill>
            </a:endParaRPr>
          </a:p>
          <a:p>
            <a:r>
              <a:rPr lang="it-IT" dirty="0"/>
              <a:t>Come raggiungere l’equilibrio ? Disegniamo un triangolo…</a:t>
            </a:r>
          </a:p>
          <a:p>
            <a:endParaRPr lang="it-IT" sz="1600" dirty="0" smtClean="0"/>
          </a:p>
          <a:p>
            <a:r>
              <a:rPr lang="it-IT" dirty="0" smtClean="0"/>
              <a:t> </a:t>
            </a:r>
            <a:endParaRPr lang="it-IT" dirty="0"/>
          </a:p>
        </p:txBody>
      </p:sp>
      <p:sp>
        <p:nvSpPr>
          <p:cNvPr id="4" name="Triangolo isoscele 3"/>
          <p:cNvSpPr/>
          <p:nvPr/>
        </p:nvSpPr>
        <p:spPr>
          <a:xfrm>
            <a:off x="1256239" y="4452233"/>
            <a:ext cx="1060704" cy="914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1181844" y="5479884"/>
            <a:ext cx="1209493" cy="369332"/>
          </a:xfrm>
          <a:prstGeom prst="rect">
            <a:avLst/>
          </a:prstGeom>
          <a:noFill/>
        </p:spPr>
        <p:txBody>
          <a:bodyPr wrap="square" rtlCol="0">
            <a:spAutoFit/>
          </a:bodyPr>
          <a:lstStyle/>
          <a:p>
            <a:r>
              <a:rPr lang="it-IT" dirty="0" smtClean="0"/>
              <a:t>  FELICITA’</a:t>
            </a:r>
            <a:endParaRPr lang="it-IT" dirty="0"/>
          </a:p>
        </p:txBody>
      </p:sp>
      <p:sp>
        <p:nvSpPr>
          <p:cNvPr id="6" name="CasellaDiTesto 5"/>
          <p:cNvSpPr txBox="1"/>
          <p:nvPr/>
        </p:nvSpPr>
        <p:spPr>
          <a:xfrm>
            <a:off x="268342" y="4750150"/>
            <a:ext cx="1216240" cy="369332"/>
          </a:xfrm>
          <a:prstGeom prst="rect">
            <a:avLst/>
          </a:prstGeom>
          <a:noFill/>
        </p:spPr>
        <p:txBody>
          <a:bodyPr wrap="square" rtlCol="0">
            <a:spAutoFit/>
          </a:bodyPr>
          <a:lstStyle/>
          <a:p>
            <a:r>
              <a:rPr lang="it-IT" dirty="0" smtClean="0"/>
              <a:t>DOLCEZZA</a:t>
            </a:r>
            <a:endParaRPr lang="it-IT" dirty="0"/>
          </a:p>
        </p:txBody>
      </p:sp>
      <p:sp>
        <p:nvSpPr>
          <p:cNvPr id="7" name="CasellaDiTesto 6"/>
          <p:cNvSpPr txBox="1"/>
          <p:nvPr/>
        </p:nvSpPr>
        <p:spPr>
          <a:xfrm>
            <a:off x="2406099" y="4724767"/>
            <a:ext cx="923278" cy="369332"/>
          </a:xfrm>
          <a:prstGeom prst="rect">
            <a:avLst/>
          </a:prstGeom>
          <a:noFill/>
        </p:spPr>
        <p:txBody>
          <a:bodyPr wrap="square" rtlCol="0">
            <a:spAutoFit/>
          </a:bodyPr>
          <a:lstStyle/>
          <a:p>
            <a:r>
              <a:rPr lang="it-IT" dirty="0" smtClean="0"/>
              <a:t>CALMA</a:t>
            </a:r>
            <a:endParaRPr lang="it-IT" dirty="0"/>
          </a:p>
        </p:txBody>
      </p:sp>
      <p:sp>
        <p:nvSpPr>
          <p:cNvPr id="8" name="CasellaDiTesto 7"/>
          <p:cNvSpPr txBox="1"/>
          <p:nvPr/>
        </p:nvSpPr>
        <p:spPr>
          <a:xfrm>
            <a:off x="3883775" y="4720302"/>
            <a:ext cx="7689734" cy="646331"/>
          </a:xfrm>
          <a:prstGeom prst="rect">
            <a:avLst/>
          </a:prstGeom>
          <a:noFill/>
        </p:spPr>
        <p:txBody>
          <a:bodyPr wrap="none" rtlCol="0">
            <a:spAutoFit/>
          </a:bodyPr>
          <a:lstStyle/>
          <a:p>
            <a:r>
              <a:rPr lang="it-IT" dirty="0" err="1" smtClean="0"/>
              <a:t>Yogananda</a:t>
            </a:r>
            <a:r>
              <a:rPr lang="it-IT" dirty="0" smtClean="0"/>
              <a:t> ci dice che l’equilibrio lo potremmo trovare solo quando porteremo </a:t>
            </a:r>
          </a:p>
          <a:p>
            <a:r>
              <a:rPr lang="it-IT" dirty="0" smtClean="0"/>
              <a:t>La dolcezza , la calma e dunque la </a:t>
            </a:r>
            <a:r>
              <a:rPr lang="it-IT" dirty="0" err="1" smtClean="0"/>
              <a:t>felicita’</a:t>
            </a:r>
            <a:r>
              <a:rPr lang="it-IT" dirty="0" smtClean="0"/>
              <a:t> nella triade </a:t>
            </a:r>
            <a:r>
              <a:rPr lang="it-IT" dirty="0" err="1" smtClean="0"/>
              <a:t>corpo,mente</a:t>
            </a:r>
            <a:r>
              <a:rPr lang="it-IT" dirty="0" smtClean="0"/>
              <a:t> e spirito </a:t>
            </a:r>
            <a:endParaRPr lang="it-IT" dirty="0"/>
          </a:p>
        </p:txBody>
      </p:sp>
    </p:spTree>
    <p:extLst>
      <p:ext uri="{BB962C8B-B14F-4D97-AF65-F5344CB8AC3E}">
        <p14:creationId xmlns:p14="http://schemas.microsoft.com/office/powerpoint/2010/main" val="1510681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417946" y="301258"/>
            <a:ext cx="11261435" cy="6740307"/>
          </a:xfrm>
          <a:prstGeom prst="rect">
            <a:avLst/>
          </a:prstGeom>
          <a:noFill/>
        </p:spPr>
        <p:txBody>
          <a:bodyPr wrap="square" rtlCol="0">
            <a:spAutoFit/>
          </a:bodyPr>
          <a:lstStyle/>
          <a:p>
            <a:r>
              <a:rPr lang="it-IT" dirty="0" smtClean="0"/>
              <a:t>Sii dolce nelle parole ,nel corpo e nello spirito, sii calmo nella stessa triade , non </a:t>
            </a:r>
            <a:r>
              <a:rPr lang="it-IT" dirty="0" smtClean="0"/>
              <a:t>fingere: </a:t>
            </a:r>
            <a:r>
              <a:rPr lang="it-IT" dirty="0" smtClean="0">
                <a:solidFill>
                  <a:srgbClr val="FF0000"/>
                </a:solidFill>
              </a:rPr>
              <a:t>sii coerente</a:t>
            </a:r>
            <a:r>
              <a:rPr lang="it-IT" dirty="0" smtClean="0"/>
              <a:t>…..mente, corpo e spirito devono essere espressione di questa coerenza , raggiunta la pace raggiungerai la </a:t>
            </a:r>
            <a:r>
              <a:rPr lang="it-IT" dirty="0" err="1" smtClean="0"/>
              <a:t>felicita’</a:t>
            </a:r>
            <a:r>
              <a:rPr lang="it-IT" dirty="0" smtClean="0"/>
              <a:t>  e l’equilibrio.</a:t>
            </a:r>
          </a:p>
          <a:p>
            <a:r>
              <a:rPr lang="it-IT" dirty="0" smtClean="0"/>
              <a:t>Frase da ripetere ogni sera prima di andare a dormire ‘’IO SONO IL PRINCIPE DELLA PACE  SEDUTO SUL TRONO </a:t>
            </a:r>
          </a:p>
          <a:p>
            <a:r>
              <a:rPr lang="it-IT" dirty="0" smtClean="0"/>
              <a:t>DELL’EQUILIBRIO’’</a:t>
            </a:r>
          </a:p>
          <a:p>
            <a:pPr marL="285750" indent="-285750">
              <a:buFontTx/>
              <a:buChar char="-"/>
            </a:pPr>
            <a:r>
              <a:rPr lang="it-IT" dirty="0" smtClean="0"/>
              <a:t>DOCCIA FREDDA, E </a:t>
            </a:r>
            <a:r>
              <a:rPr lang="it-IT" dirty="0" smtClean="0"/>
              <a:t>FREQUENTAZIONE DI PERSONE </a:t>
            </a:r>
            <a:r>
              <a:rPr lang="it-IT" dirty="0" smtClean="0"/>
              <a:t>CALME , Aiuta a curare il nervosismo .</a:t>
            </a:r>
          </a:p>
          <a:p>
            <a:pPr marL="285750" indent="-285750">
              <a:buFontTx/>
              <a:buChar char="-"/>
            </a:pPr>
            <a:r>
              <a:rPr lang="it-IT" dirty="0" smtClean="0"/>
              <a:t>‘’SII ATTIVO CON CALMA E CALMO NELL’ATTIVITA’ ‘’.</a:t>
            </a:r>
          </a:p>
          <a:p>
            <a:pPr marL="285750" indent="-285750">
              <a:buFontTx/>
              <a:buChar char="-"/>
            </a:pPr>
            <a:r>
              <a:rPr lang="it-IT" dirty="0" smtClean="0"/>
              <a:t>La paura non dovrebbe produrre inerzia ma dovrebbe spronarci alla calma e alla prudenza .</a:t>
            </a:r>
          </a:p>
          <a:p>
            <a:pPr marL="285750" indent="-285750">
              <a:buFontTx/>
              <a:buChar char="-"/>
            </a:pPr>
            <a:r>
              <a:rPr lang="it-IT" dirty="0" smtClean="0"/>
              <a:t>Rimani sempre serenamente centrato nel se’ </a:t>
            </a:r>
          </a:p>
          <a:p>
            <a:pPr marL="285750" indent="-285750">
              <a:buFontTx/>
              <a:buChar char="-"/>
            </a:pPr>
            <a:r>
              <a:rPr lang="it-IT" dirty="0" smtClean="0"/>
              <a:t>La calma </a:t>
            </a:r>
            <a:r>
              <a:rPr lang="it-IT" dirty="0" err="1" smtClean="0"/>
              <a:t>e’</a:t>
            </a:r>
            <a:r>
              <a:rPr lang="it-IT" dirty="0" smtClean="0"/>
              <a:t> un’ esperienza Divina, </a:t>
            </a:r>
            <a:r>
              <a:rPr lang="it-IT" dirty="0" err="1" smtClean="0"/>
              <a:t>piu’</a:t>
            </a:r>
            <a:r>
              <a:rPr lang="it-IT" dirty="0" smtClean="0"/>
              <a:t> dinamico e potente della pace, la calma ti rende INVINCIBILE.</a:t>
            </a:r>
          </a:p>
          <a:p>
            <a:pPr marL="285750" indent="-285750">
              <a:buFontTx/>
              <a:buChar char="-"/>
            </a:pPr>
            <a:endParaRPr lang="it-IT" dirty="0" smtClean="0"/>
          </a:p>
          <a:p>
            <a:r>
              <a:rPr lang="it-IT" dirty="0" smtClean="0"/>
              <a:t>                                                                </a:t>
            </a:r>
            <a:r>
              <a:rPr lang="it-IT" dirty="0" smtClean="0">
                <a:solidFill>
                  <a:srgbClr val="C00000"/>
                </a:solidFill>
              </a:rPr>
              <a:t>ELIMINARE DESIDERI E ATTACCAMENTI</a:t>
            </a:r>
          </a:p>
          <a:p>
            <a:endParaRPr lang="it-IT" dirty="0">
              <a:solidFill>
                <a:srgbClr val="C00000"/>
              </a:solidFill>
            </a:endParaRPr>
          </a:p>
          <a:p>
            <a:r>
              <a:rPr lang="it-IT" dirty="0" smtClean="0"/>
              <a:t>Il desiderio ti fa vivere costantemente in uno stato di paura , ansia e a angoscia , </a:t>
            </a:r>
            <a:r>
              <a:rPr lang="it-IT" dirty="0" err="1" smtClean="0"/>
              <a:t>cio’</a:t>
            </a:r>
            <a:r>
              <a:rPr lang="it-IT" dirty="0" smtClean="0"/>
              <a:t> accade per l’attaccamento </a:t>
            </a:r>
          </a:p>
          <a:p>
            <a:r>
              <a:rPr lang="it-IT" dirty="0" smtClean="0"/>
              <a:t>al futuro ‘’cosa  </a:t>
            </a:r>
            <a:r>
              <a:rPr lang="it-IT" dirty="0" err="1" smtClean="0"/>
              <a:t>accadra’</a:t>
            </a:r>
            <a:r>
              <a:rPr lang="it-IT" dirty="0" smtClean="0"/>
              <a:t> o non  </a:t>
            </a:r>
            <a:r>
              <a:rPr lang="it-IT" dirty="0" err="1" smtClean="0"/>
              <a:t>accadra’</a:t>
            </a:r>
            <a:r>
              <a:rPr lang="it-IT" dirty="0" smtClean="0"/>
              <a:t> se  </a:t>
            </a:r>
            <a:r>
              <a:rPr lang="it-IT" dirty="0" err="1" smtClean="0"/>
              <a:t>succedera’</a:t>
            </a:r>
            <a:r>
              <a:rPr lang="it-IT" dirty="0" smtClean="0"/>
              <a:t> questo o quello ?‘’</a:t>
            </a:r>
          </a:p>
          <a:p>
            <a:r>
              <a:rPr lang="it-IT" dirty="0" smtClean="0"/>
              <a:t>Per vivere in uno stato di </a:t>
            </a:r>
            <a:r>
              <a:rPr lang="it-IT" dirty="0" err="1" smtClean="0"/>
              <a:t>liberta’</a:t>
            </a:r>
            <a:r>
              <a:rPr lang="it-IT" dirty="0" smtClean="0"/>
              <a:t> e </a:t>
            </a:r>
            <a:r>
              <a:rPr lang="it-IT" dirty="0" err="1" smtClean="0"/>
              <a:t>felicita’</a:t>
            </a:r>
            <a:r>
              <a:rPr lang="it-IT" dirty="0" smtClean="0"/>
              <a:t> interiore coltiva il NON –ATTACCAMENTO.</a:t>
            </a:r>
          </a:p>
          <a:p>
            <a:r>
              <a:rPr lang="it-IT" dirty="0" smtClean="0"/>
              <a:t>                                                                       </a:t>
            </a:r>
            <a:r>
              <a:rPr lang="it-IT" dirty="0" smtClean="0">
                <a:solidFill>
                  <a:srgbClr val="C00000"/>
                </a:solidFill>
              </a:rPr>
              <a:t>LA PAURA DELLA MORTE</a:t>
            </a:r>
          </a:p>
          <a:p>
            <a:r>
              <a:rPr lang="it-IT" dirty="0" smtClean="0"/>
              <a:t>‘’Finche non sei morto , vivi , quando sarai morto non </a:t>
            </a:r>
            <a:r>
              <a:rPr lang="it-IT" dirty="0" err="1" smtClean="0"/>
              <a:t>c’e’</a:t>
            </a:r>
            <a:r>
              <a:rPr lang="it-IT" dirty="0" smtClean="0"/>
              <a:t> </a:t>
            </a:r>
            <a:r>
              <a:rPr lang="it-IT" dirty="0" err="1" smtClean="0"/>
              <a:t>piu’</a:t>
            </a:r>
            <a:r>
              <a:rPr lang="it-IT" dirty="0" smtClean="0"/>
              <a:t> nulla di cui preoccuparsi’’.</a:t>
            </a:r>
          </a:p>
          <a:p>
            <a:r>
              <a:rPr lang="it-IT" dirty="0" smtClean="0"/>
              <a:t>La morte dovrebbe essere un momento di gioia e liberazione , un cambiamento ,un’esperienza certa e universale.</a:t>
            </a:r>
          </a:p>
          <a:p>
            <a:r>
              <a:rPr lang="it-IT" dirty="0" smtClean="0"/>
              <a:t>La paura nasce da un’estrema ignoranza che ci paralizza La morte non </a:t>
            </a:r>
            <a:r>
              <a:rPr lang="it-IT" dirty="0" err="1" smtClean="0"/>
              <a:t>e’</a:t>
            </a:r>
            <a:r>
              <a:rPr lang="it-IT" dirty="0" smtClean="0"/>
              <a:t> un tiranno ma un Salvatore,</a:t>
            </a:r>
          </a:p>
          <a:p>
            <a:r>
              <a:rPr lang="it-IT" dirty="0" smtClean="0"/>
              <a:t> </a:t>
            </a:r>
            <a:r>
              <a:rPr lang="it-IT" dirty="0" err="1" smtClean="0"/>
              <a:t>e’</a:t>
            </a:r>
            <a:r>
              <a:rPr lang="it-IT" dirty="0" smtClean="0"/>
              <a:t> in grado di liberarti da tutte le tue sofferenze fisiche e mentali .</a:t>
            </a:r>
          </a:p>
          <a:p>
            <a:r>
              <a:rPr lang="it-IT" dirty="0" smtClean="0"/>
              <a:t>Non avere paura del giudizio degli altri per la tua scelta spirituale, niente </a:t>
            </a:r>
            <a:r>
              <a:rPr lang="it-IT" dirty="0" err="1" smtClean="0"/>
              <a:t>sara’</a:t>
            </a:r>
            <a:r>
              <a:rPr lang="it-IT" dirty="0" smtClean="0"/>
              <a:t> mai </a:t>
            </a:r>
            <a:r>
              <a:rPr lang="it-IT" dirty="0" err="1" smtClean="0"/>
              <a:t>piu</a:t>
            </a:r>
            <a:r>
              <a:rPr lang="it-IT" dirty="0" smtClean="0"/>
              <a:t> prezioso della tua ascesa .</a:t>
            </a:r>
            <a:endParaRPr lang="it-IT" dirty="0"/>
          </a:p>
          <a:p>
            <a:endParaRPr lang="it-IT" dirty="0" smtClean="0">
              <a:solidFill>
                <a:srgbClr val="C00000"/>
              </a:solidFill>
            </a:endParaRPr>
          </a:p>
          <a:p>
            <a:endParaRPr lang="it-IT" dirty="0"/>
          </a:p>
          <a:p>
            <a:pPr marL="285750" indent="-285750">
              <a:buFontTx/>
              <a:buChar char="-"/>
            </a:pPr>
            <a:endParaRPr lang="it-IT" dirty="0"/>
          </a:p>
        </p:txBody>
      </p:sp>
    </p:spTree>
    <p:extLst>
      <p:ext uri="{BB962C8B-B14F-4D97-AF65-F5344CB8AC3E}">
        <p14:creationId xmlns:p14="http://schemas.microsoft.com/office/powerpoint/2010/main" val="3703224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16378" y="294282"/>
            <a:ext cx="8869680" cy="1477328"/>
          </a:xfrm>
          <a:prstGeom prst="rect">
            <a:avLst/>
          </a:prstGeom>
        </p:spPr>
        <p:txBody>
          <a:bodyPr wrap="square">
            <a:spAutoFit/>
          </a:bodyPr>
          <a:lstStyle/>
          <a:p>
            <a:r>
              <a:rPr lang="it-IT" dirty="0">
                <a:solidFill>
                  <a:srgbClr val="FF0000"/>
                </a:solidFill>
              </a:rPr>
              <a:t>FORZA :SHAKTI </a:t>
            </a:r>
            <a:r>
              <a:rPr lang="it-IT"/>
              <a:t>Energia </a:t>
            </a:r>
            <a:r>
              <a:rPr lang="it-IT" smtClean="0"/>
              <a:t>,potenza, </a:t>
            </a:r>
            <a:r>
              <a:rPr lang="it-IT"/>
              <a:t>forza </a:t>
            </a:r>
            <a:r>
              <a:rPr lang="it-IT" smtClean="0"/>
              <a:t>primordiale- creativa e  </a:t>
            </a:r>
            <a:r>
              <a:rPr lang="it-IT"/>
              <a:t>dinamica </a:t>
            </a:r>
            <a:r>
              <a:rPr lang="it-IT" smtClean="0"/>
              <a:t>dell’Universo </a:t>
            </a:r>
            <a:endParaRPr lang="it-IT" dirty="0"/>
          </a:p>
          <a:p>
            <a:r>
              <a:rPr lang="it-IT" dirty="0">
                <a:solidFill>
                  <a:srgbClr val="FF0000"/>
                </a:solidFill>
              </a:rPr>
              <a:t>TAPAS</a:t>
            </a:r>
            <a:r>
              <a:rPr lang="it-IT" dirty="0" smtClean="0"/>
              <a:t> : </a:t>
            </a:r>
            <a:r>
              <a:rPr lang="it-IT" dirty="0" err="1" smtClean="0"/>
              <a:t>Autodsciplina</a:t>
            </a:r>
            <a:r>
              <a:rPr lang="it-IT" dirty="0" smtClean="0"/>
              <a:t> ,sforzo costante, fermezza , </a:t>
            </a:r>
            <a:r>
              <a:rPr lang="it-IT" dirty="0" err="1" smtClean="0"/>
              <a:t>volonta’</a:t>
            </a:r>
            <a:r>
              <a:rPr lang="it-IT" dirty="0" smtClean="0"/>
              <a:t> di perseguire un obiettivo .</a:t>
            </a:r>
            <a:endParaRPr lang="it-IT" dirty="0"/>
          </a:p>
          <a:p>
            <a:r>
              <a:rPr lang="it-IT" dirty="0" smtClean="0">
                <a:solidFill>
                  <a:srgbClr val="0070C0"/>
                </a:solidFill>
              </a:rPr>
              <a:t>CORAGGIO</a:t>
            </a:r>
            <a:r>
              <a:rPr lang="it-IT" dirty="0" smtClean="0"/>
              <a:t> </a:t>
            </a:r>
            <a:r>
              <a:rPr lang="it-IT" dirty="0"/>
              <a:t>–Vira (</a:t>
            </a:r>
            <a:r>
              <a:rPr lang="it-IT" dirty="0" err="1"/>
              <a:t>Qualita’</a:t>
            </a:r>
            <a:r>
              <a:rPr lang="it-IT" dirty="0"/>
              <a:t> del guerriero</a:t>
            </a:r>
            <a:r>
              <a:rPr lang="it-IT" dirty="0" smtClean="0"/>
              <a:t>) </a:t>
            </a:r>
            <a:r>
              <a:rPr lang="it-IT" dirty="0" err="1" smtClean="0"/>
              <a:t>Abhaya</a:t>
            </a:r>
            <a:endParaRPr lang="it-IT" dirty="0"/>
          </a:p>
          <a:p>
            <a:r>
              <a:rPr lang="it-IT" dirty="0">
                <a:solidFill>
                  <a:schemeClr val="accent2">
                    <a:lumMod val="75000"/>
                  </a:schemeClr>
                </a:solidFill>
              </a:rPr>
              <a:t>LIBERTA’ MUKTI </a:t>
            </a:r>
            <a:r>
              <a:rPr lang="it-IT" dirty="0"/>
              <a:t>(</a:t>
            </a:r>
            <a:r>
              <a:rPr lang="it-IT" dirty="0" err="1"/>
              <a:t>Liberta’</a:t>
            </a:r>
            <a:r>
              <a:rPr lang="it-IT" dirty="0"/>
              <a:t>)- </a:t>
            </a:r>
            <a:r>
              <a:rPr lang="it-IT" dirty="0">
                <a:solidFill>
                  <a:schemeClr val="accent2">
                    <a:lumMod val="75000"/>
                  </a:schemeClr>
                </a:solidFill>
              </a:rPr>
              <a:t>MOKSHA</a:t>
            </a:r>
            <a:r>
              <a:rPr lang="it-IT" dirty="0"/>
              <a:t>(Salvezza)</a:t>
            </a:r>
          </a:p>
          <a:p>
            <a:r>
              <a:rPr lang="it-IT" dirty="0">
                <a:solidFill>
                  <a:schemeClr val="accent6"/>
                </a:solidFill>
              </a:rPr>
              <a:t>SE’ STESSI </a:t>
            </a:r>
            <a:r>
              <a:rPr lang="it-IT" dirty="0"/>
              <a:t>(</a:t>
            </a:r>
            <a:r>
              <a:rPr lang="it-IT" dirty="0" err="1"/>
              <a:t>Sva</a:t>
            </a:r>
            <a:r>
              <a:rPr lang="it-IT" dirty="0"/>
              <a:t> – </a:t>
            </a:r>
            <a:r>
              <a:rPr lang="it-IT" dirty="0" err="1"/>
              <a:t>Svadhyaya</a:t>
            </a:r>
            <a:r>
              <a:rPr lang="it-IT" dirty="0"/>
              <a:t>- Atman – L’essenza immortale e autentica –Anima </a:t>
            </a:r>
          </a:p>
        </p:txBody>
      </p:sp>
      <p:sp>
        <p:nvSpPr>
          <p:cNvPr id="5" name="Rettangolo 4"/>
          <p:cNvSpPr/>
          <p:nvPr/>
        </p:nvSpPr>
        <p:spPr>
          <a:xfrm>
            <a:off x="116378" y="1771610"/>
            <a:ext cx="11878887" cy="3139321"/>
          </a:xfrm>
          <a:prstGeom prst="rect">
            <a:avLst/>
          </a:prstGeom>
        </p:spPr>
        <p:txBody>
          <a:bodyPr wrap="square">
            <a:spAutoFit/>
          </a:bodyPr>
          <a:lstStyle/>
          <a:p>
            <a:r>
              <a:rPr lang="it-IT" dirty="0">
                <a:solidFill>
                  <a:srgbClr val="002060"/>
                </a:solidFill>
              </a:rPr>
              <a:t>PROTEZIONE </a:t>
            </a:r>
            <a:r>
              <a:rPr lang="it-IT" dirty="0"/>
              <a:t>:</a:t>
            </a:r>
          </a:p>
          <a:p>
            <a:r>
              <a:rPr lang="it-IT" dirty="0"/>
              <a:t>MANTRA : Man (spirito) tra (Protezione ), Strumento per proteggere la mente ( Om </a:t>
            </a:r>
            <a:r>
              <a:rPr lang="it-IT" dirty="0" err="1"/>
              <a:t>Bhagavate</a:t>
            </a:r>
            <a:r>
              <a:rPr lang="it-IT" dirty="0"/>
              <a:t> </a:t>
            </a:r>
            <a:r>
              <a:rPr lang="it-IT" dirty="0" err="1"/>
              <a:t>Vasudevaya</a:t>
            </a:r>
            <a:r>
              <a:rPr lang="it-IT" dirty="0"/>
              <a:t> – per </a:t>
            </a:r>
          </a:p>
          <a:p>
            <a:r>
              <a:rPr lang="it-IT" dirty="0"/>
              <a:t>Protezione , pace e armonia ).</a:t>
            </a:r>
          </a:p>
          <a:p>
            <a:r>
              <a:rPr lang="it-IT" dirty="0"/>
              <a:t>SHANTI . Pace …spesso usato come invocazione per la protezione Spirituale.</a:t>
            </a:r>
          </a:p>
          <a:p>
            <a:r>
              <a:rPr lang="it-IT" dirty="0">
                <a:solidFill>
                  <a:srgbClr val="FF0000"/>
                </a:solidFill>
              </a:rPr>
              <a:t>INTREPIDEZZA</a:t>
            </a:r>
            <a:r>
              <a:rPr lang="it-IT" dirty="0"/>
              <a:t> : </a:t>
            </a:r>
            <a:r>
              <a:rPr lang="it-IT" dirty="0" err="1"/>
              <a:t>Virya</a:t>
            </a:r>
            <a:r>
              <a:rPr lang="it-IT" dirty="0"/>
              <a:t> che porta a </a:t>
            </a:r>
            <a:r>
              <a:rPr lang="it-IT" dirty="0" err="1"/>
              <a:t>NirBhaya</a:t>
            </a:r>
            <a:r>
              <a:rPr lang="it-IT" dirty="0"/>
              <a:t> (assenza di paura ).</a:t>
            </a:r>
          </a:p>
          <a:p>
            <a:r>
              <a:rPr lang="it-IT" dirty="0">
                <a:solidFill>
                  <a:srgbClr val="FFC000"/>
                </a:solidFill>
              </a:rPr>
              <a:t>AMORE:PREMA</a:t>
            </a:r>
            <a:r>
              <a:rPr lang="it-IT" dirty="0"/>
              <a:t> (amore puro incondizionato e spirituale , </a:t>
            </a:r>
            <a:r>
              <a:rPr lang="it-IT" dirty="0">
                <a:solidFill>
                  <a:srgbClr val="FFC000"/>
                </a:solidFill>
              </a:rPr>
              <a:t>KAMA </a:t>
            </a:r>
            <a:r>
              <a:rPr lang="it-IT" dirty="0"/>
              <a:t>–Amore passionale e </a:t>
            </a:r>
            <a:r>
              <a:rPr lang="it-IT" dirty="0" smtClean="0"/>
              <a:t>desiderio </a:t>
            </a:r>
          </a:p>
          <a:p>
            <a:endParaRPr lang="it-IT" dirty="0"/>
          </a:p>
          <a:p>
            <a:endParaRPr lang="it-IT" dirty="0" smtClean="0"/>
          </a:p>
          <a:p>
            <a:r>
              <a:rPr lang="it-IT" dirty="0" smtClean="0"/>
              <a:t>                                       E</a:t>
            </a:r>
            <a:r>
              <a:rPr lang="it-IT" dirty="0"/>
              <a:t>’ QUELLO STATO IN CUI AGISCO CON CORAGGIO </a:t>
            </a:r>
            <a:r>
              <a:rPr lang="it-IT" dirty="0" smtClean="0"/>
              <a:t>E FORZA </a:t>
            </a:r>
            <a:r>
              <a:rPr lang="it-IT" dirty="0"/>
              <a:t>INTERIORE PARTENDO </a:t>
            </a:r>
          </a:p>
          <a:p>
            <a:r>
              <a:rPr lang="it-IT" dirty="0"/>
              <a:t>             </a:t>
            </a:r>
            <a:r>
              <a:rPr lang="it-IT" dirty="0" smtClean="0"/>
              <a:t>                         DALLA </a:t>
            </a:r>
            <a:r>
              <a:rPr lang="it-IT" dirty="0"/>
              <a:t>CONOSCENZA DEL SE’ AVENDO FIDUCIA PROFONDA E AMORE </a:t>
            </a:r>
            <a:r>
              <a:rPr lang="it-IT" dirty="0" smtClean="0"/>
              <a:t>INCONDIZIONATO  </a:t>
            </a:r>
            <a:r>
              <a:rPr lang="it-IT" dirty="0"/>
              <a:t>PER </a:t>
            </a:r>
            <a:r>
              <a:rPr lang="it-IT" dirty="0" smtClean="0"/>
              <a:t>IL DIVINO </a:t>
            </a:r>
            <a:endParaRPr lang="it-IT" dirty="0"/>
          </a:p>
          <a:p>
            <a:r>
              <a:rPr lang="it-IT" dirty="0"/>
              <a:t>           </a:t>
            </a:r>
            <a:r>
              <a:rPr lang="it-IT" dirty="0" smtClean="0"/>
              <a:t>                                    AVENDO COME SCOPO </a:t>
            </a:r>
            <a:r>
              <a:rPr lang="it-IT" dirty="0"/>
              <a:t>SUPREMO </a:t>
            </a:r>
            <a:r>
              <a:rPr lang="it-IT" dirty="0" smtClean="0"/>
              <a:t> </a:t>
            </a:r>
            <a:r>
              <a:rPr lang="it-IT" dirty="0"/>
              <a:t>LA SALVEZZA E LA LIBERAZIONE.</a:t>
            </a:r>
          </a:p>
        </p:txBody>
      </p:sp>
      <p:sp>
        <p:nvSpPr>
          <p:cNvPr id="6" name="Rettangolo con singolo angolo arrotondato 5"/>
          <p:cNvSpPr/>
          <p:nvPr/>
        </p:nvSpPr>
        <p:spPr>
          <a:xfrm>
            <a:off x="274320" y="3967509"/>
            <a:ext cx="1778922" cy="943422"/>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ABAHYA</a:t>
            </a:r>
            <a:endParaRPr lang="it-IT" dirty="0"/>
          </a:p>
        </p:txBody>
      </p:sp>
    </p:spTree>
    <p:extLst>
      <p:ext uri="{BB962C8B-B14F-4D97-AF65-F5344CB8AC3E}">
        <p14:creationId xmlns:p14="http://schemas.microsoft.com/office/powerpoint/2010/main" val="36561927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671582" y="611671"/>
            <a:ext cx="4211217" cy="369332"/>
          </a:xfrm>
          <a:prstGeom prst="rect">
            <a:avLst/>
          </a:prstGeom>
          <a:noFill/>
        </p:spPr>
        <p:txBody>
          <a:bodyPr wrap="none" rtlCol="0">
            <a:spAutoFit/>
          </a:bodyPr>
          <a:lstStyle/>
          <a:p>
            <a:r>
              <a:rPr lang="it-IT" dirty="0" smtClean="0">
                <a:solidFill>
                  <a:srgbClr val="C00000"/>
                </a:solidFill>
              </a:rPr>
              <a:t>        SUPERARE LA PAURA DELLA MALATTIA</a:t>
            </a:r>
            <a:endParaRPr lang="it-IT" dirty="0">
              <a:solidFill>
                <a:srgbClr val="C00000"/>
              </a:solidFill>
            </a:endParaRPr>
          </a:p>
        </p:txBody>
      </p:sp>
      <p:sp>
        <p:nvSpPr>
          <p:cNvPr id="3" name="CasellaDiTesto 2"/>
          <p:cNvSpPr txBox="1"/>
          <p:nvPr/>
        </p:nvSpPr>
        <p:spPr>
          <a:xfrm>
            <a:off x="104987" y="1203960"/>
            <a:ext cx="11830755" cy="5355312"/>
          </a:xfrm>
          <a:prstGeom prst="rect">
            <a:avLst/>
          </a:prstGeom>
          <a:noFill/>
        </p:spPr>
        <p:txBody>
          <a:bodyPr wrap="square" rtlCol="0">
            <a:spAutoFit/>
          </a:bodyPr>
          <a:lstStyle/>
          <a:p>
            <a:r>
              <a:rPr lang="it-IT" dirty="0" smtClean="0"/>
              <a:t>PAG. 65 Racconto del santo e del fantasma del Vaiolo .</a:t>
            </a:r>
          </a:p>
          <a:p>
            <a:r>
              <a:rPr lang="it-IT" dirty="0" smtClean="0"/>
              <a:t>RISORGI DALLA CONSAPEVOLEZZA DELLA MALATTIA CHE TI HANNO TRAMANDATO I TUOI ANTENATI.</a:t>
            </a:r>
          </a:p>
          <a:p>
            <a:r>
              <a:rPr lang="it-IT" dirty="0" smtClean="0"/>
              <a:t>Tu sei il riflesso dello Spirito Invulnerabile, la mente deve governare il corpo non viceversa, Dio non ha mai creato la Malattia.</a:t>
            </a:r>
          </a:p>
          <a:p>
            <a:endParaRPr lang="it-IT" dirty="0"/>
          </a:p>
          <a:p>
            <a:r>
              <a:rPr lang="it-IT" dirty="0" smtClean="0">
                <a:solidFill>
                  <a:srgbClr val="C00000"/>
                </a:solidFill>
              </a:rPr>
              <a:t>                                                                     SUPERARE LA PAURA GRAZIE AD UNA DIETA </a:t>
            </a:r>
            <a:r>
              <a:rPr lang="it-IT" dirty="0" smtClean="0">
                <a:solidFill>
                  <a:srgbClr val="C00000"/>
                </a:solidFill>
              </a:rPr>
              <a:t>CORRETTA</a:t>
            </a:r>
          </a:p>
          <a:p>
            <a:r>
              <a:rPr lang="it-IT" dirty="0" smtClean="0"/>
              <a:t>Quando </a:t>
            </a:r>
            <a:r>
              <a:rPr lang="it-IT" dirty="0" smtClean="0"/>
              <a:t>vengono uccisi </a:t>
            </a:r>
            <a:r>
              <a:rPr lang="it-IT" dirty="0" smtClean="0"/>
              <a:t>gli </a:t>
            </a:r>
            <a:r>
              <a:rPr lang="it-IT" dirty="0" smtClean="0"/>
              <a:t>animali rilasciano vibrazioni di paura</a:t>
            </a:r>
            <a:r>
              <a:rPr lang="it-IT" dirty="0" smtClean="0"/>
              <a:t>, rabbia </a:t>
            </a:r>
            <a:r>
              <a:rPr lang="it-IT" dirty="0" smtClean="0"/>
              <a:t>e sofferenza nella </a:t>
            </a:r>
            <a:r>
              <a:rPr lang="it-IT" dirty="0" smtClean="0"/>
              <a:t>loro </a:t>
            </a:r>
            <a:r>
              <a:rPr lang="it-IT" dirty="0" smtClean="0"/>
              <a:t>carne, mangiarla influenza </a:t>
            </a:r>
            <a:r>
              <a:rPr lang="it-IT" dirty="0" smtClean="0"/>
              <a:t>irrita </a:t>
            </a:r>
            <a:r>
              <a:rPr lang="it-IT" dirty="0" smtClean="0"/>
              <a:t>e </a:t>
            </a:r>
            <a:r>
              <a:rPr lang="it-IT" dirty="0" err="1" smtClean="0"/>
              <a:t>distrurba</a:t>
            </a:r>
            <a:r>
              <a:rPr lang="it-IT" dirty="0" smtClean="0"/>
              <a:t> </a:t>
            </a:r>
            <a:r>
              <a:rPr lang="it-IT" dirty="0" smtClean="0"/>
              <a:t>l ‘equilibrio della mente , impedendo il </a:t>
            </a:r>
            <a:r>
              <a:rPr lang="it-IT" dirty="0" smtClean="0"/>
              <a:t>flusso </a:t>
            </a:r>
            <a:r>
              <a:rPr lang="it-IT" dirty="0" smtClean="0"/>
              <a:t>della pura energia vitale.</a:t>
            </a:r>
          </a:p>
          <a:p>
            <a:r>
              <a:rPr lang="it-IT" dirty="0" smtClean="0"/>
              <a:t>Utilizzo del Magnesio</a:t>
            </a:r>
            <a:r>
              <a:rPr lang="it-IT" dirty="0" smtClean="0"/>
              <a:t>: calma i nervi e placa la tensione emotiva, ha un effetto equilibrante </a:t>
            </a:r>
            <a:r>
              <a:rPr lang="it-IT" dirty="0" err="1" smtClean="0"/>
              <a:t>sull</a:t>
            </a:r>
            <a:r>
              <a:rPr lang="it-IT" dirty="0" smtClean="0"/>
              <a:t> ‘</a:t>
            </a:r>
            <a:r>
              <a:rPr lang="it-IT" dirty="0" err="1" smtClean="0"/>
              <a:t>acidita</a:t>
            </a:r>
            <a:r>
              <a:rPr lang="it-IT" dirty="0" smtClean="0"/>
              <a:t>’ del corpo che impregna il cervello.</a:t>
            </a:r>
          </a:p>
          <a:p>
            <a:r>
              <a:rPr lang="it-IT" dirty="0" smtClean="0"/>
              <a:t>                                                                          </a:t>
            </a:r>
            <a:r>
              <a:rPr lang="it-IT" dirty="0" smtClean="0">
                <a:solidFill>
                  <a:srgbClr val="C00000"/>
                </a:solidFill>
              </a:rPr>
              <a:t>BUONE LETTURE</a:t>
            </a:r>
            <a:r>
              <a:rPr lang="it-IT" dirty="0"/>
              <a:t> </a:t>
            </a:r>
            <a:r>
              <a:rPr lang="it-IT" dirty="0" smtClean="0"/>
              <a:t>–Per </a:t>
            </a:r>
            <a:r>
              <a:rPr lang="it-IT" dirty="0" err="1" smtClean="0"/>
              <a:t>ridigere</a:t>
            </a:r>
            <a:r>
              <a:rPr lang="it-IT" dirty="0" smtClean="0"/>
              <a:t> </a:t>
            </a:r>
            <a:r>
              <a:rPr lang="it-IT" dirty="0" err="1" smtClean="0"/>
              <a:t>l’attivita’</a:t>
            </a:r>
            <a:r>
              <a:rPr lang="it-IT" dirty="0" smtClean="0"/>
              <a:t> della mente</a:t>
            </a:r>
          </a:p>
          <a:p>
            <a:endParaRPr lang="it-IT" dirty="0"/>
          </a:p>
          <a:p>
            <a:endParaRPr lang="it-IT" dirty="0" smtClean="0"/>
          </a:p>
          <a:p>
            <a:r>
              <a:rPr lang="it-IT" dirty="0" smtClean="0"/>
              <a:t>Se </a:t>
            </a:r>
            <a:r>
              <a:rPr lang="it-IT" dirty="0" err="1" smtClean="0"/>
              <a:t>devvero</a:t>
            </a:r>
            <a:r>
              <a:rPr lang="it-IT" dirty="0" smtClean="0"/>
              <a:t> vuoi raggiungere la liberazione, non sprecare il tuo tempo, se vuoi essere il principe del mondo e sconfiggere la </a:t>
            </a:r>
            <a:r>
              <a:rPr lang="it-IT" dirty="0" smtClean="0"/>
              <a:t>paura </a:t>
            </a:r>
            <a:r>
              <a:rPr lang="it-IT" dirty="0" smtClean="0"/>
              <a:t>, la malattia, e la morte non coricarti la sera senza esserti prima messo in contatto con Dio . </a:t>
            </a:r>
          </a:p>
          <a:p>
            <a:r>
              <a:rPr lang="it-IT" dirty="0" smtClean="0"/>
              <a:t>PREGHIERA : </a:t>
            </a:r>
            <a:r>
              <a:rPr lang="it-IT" dirty="0" smtClean="0">
                <a:solidFill>
                  <a:srgbClr val="0070C0"/>
                </a:solidFill>
              </a:rPr>
              <a:t>‘’Quando tuonano i cannoni dell’incertezza e </a:t>
            </a:r>
            <a:r>
              <a:rPr lang="it-IT" dirty="0" err="1" smtClean="0">
                <a:solidFill>
                  <a:srgbClr val="0070C0"/>
                </a:solidFill>
              </a:rPr>
              <a:t>tutt</a:t>
            </a:r>
            <a:r>
              <a:rPr lang="it-IT" dirty="0" smtClean="0">
                <a:solidFill>
                  <a:srgbClr val="0070C0"/>
                </a:solidFill>
              </a:rPr>
              <a:t> ‘intorno </a:t>
            </a:r>
            <a:r>
              <a:rPr lang="it-IT" dirty="0" smtClean="0">
                <a:solidFill>
                  <a:srgbClr val="0070C0"/>
                </a:solidFill>
              </a:rPr>
              <a:t>a me cadono granate di sofferenza ,</a:t>
            </a:r>
          </a:p>
          <a:p>
            <a:r>
              <a:rPr lang="it-IT" dirty="0" smtClean="0">
                <a:solidFill>
                  <a:srgbClr val="0070C0"/>
                </a:solidFill>
              </a:rPr>
              <a:t>io sono sempre al sicuro nell’inespugnabile trincea delle Tue braccia immortali’’.</a:t>
            </a:r>
          </a:p>
          <a:p>
            <a:endParaRPr lang="it-IT" dirty="0" smtClean="0">
              <a:solidFill>
                <a:srgbClr val="0070C0"/>
              </a:solidFill>
            </a:endParaRPr>
          </a:p>
          <a:p>
            <a:endParaRPr lang="it-IT" dirty="0" smtClean="0">
              <a:solidFill>
                <a:srgbClr val="C00000"/>
              </a:solidFill>
            </a:endParaRPr>
          </a:p>
          <a:p>
            <a:endParaRPr lang="it-IT" dirty="0">
              <a:solidFill>
                <a:srgbClr val="C00000"/>
              </a:solidFill>
            </a:endParaRPr>
          </a:p>
        </p:txBody>
      </p:sp>
    </p:spTree>
    <p:extLst>
      <p:ext uri="{BB962C8B-B14F-4D97-AF65-F5344CB8AC3E}">
        <p14:creationId xmlns:p14="http://schemas.microsoft.com/office/powerpoint/2010/main" val="1323092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03657" y="0"/>
            <a:ext cx="5663953" cy="369332"/>
          </a:xfrm>
          <a:prstGeom prst="rect">
            <a:avLst/>
          </a:prstGeom>
          <a:noFill/>
        </p:spPr>
        <p:txBody>
          <a:bodyPr wrap="square" rtlCol="0">
            <a:spAutoFit/>
          </a:bodyPr>
          <a:lstStyle/>
          <a:p>
            <a:r>
              <a:rPr lang="it-IT" dirty="0" smtClean="0">
                <a:solidFill>
                  <a:srgbClr val="C00000"/>
                </a:solidFill>
              </a:rPr>
              <a:t>LIBERARE LA MENTE DAL VELENO DELLE PREOCCUPAZIONI </a:t>
            </a:r>
            <a:endParaRPr lang="it-IT" dirty="0">
              <a:solidFill>
                <a:srgbClr val="C00000"/>
              </a:solidFill>
            </a:endParaRPr>
          </a:p>
        </p:txBody>
      </p:sp>
      <p:pic>
        <p:nvPicPr>
          <p:cNvPr id="4" name="Immagine 3"/>
          <p:cNvPicPr>
            <a:picLocks noChangeAspect="1"/>
          </p:cNvPicPr>
          <p:nvPr/>
        </p:nvPicPr>
        <p:blipFill>
          <a:blip r:embed="rId2"/>
          <a:stretch>
            <a:fillRect/>
          </a:stretch>
        </p:blipFill>
        <p:spPr>
          <a:xfrm>
            <a:off x="7988719" y="626784"/>
            <a:ext cx="3519700" cy="4399625"/>
          </a:xfrm>
          <a:prstGeom prst="rect">
            <a:avLst/>
          </a:prstGeom>
        </p:spPr>
      </p:pic>
      <p:sp>
        <p:nvSpPr>
          <p:cNvPr id="5" name="CasellaDiTesto 4"/>
          <p:cNvSpPr txBox="1"/>
          <p:nvPr/>
        </p:nvSpPr>
        <p:spPr>
          <a:xfrm>
            <a:off x="0" y="386516"/>
            <a:ext cx="10496550" cy="6740307"/>
          </a:xfrm>
          <a:prstGeom prst="rect">
            <a:avLst/>
          </a:prstGeom>
          <a:noFill/>
        </p:spPr>
        <p:txBody>
          <a:bodyPr wrap="square" rtlCol="0">
            <a:spAutoFit/>
          </a:bodyPr>
          <a:lstStyle/>
          <a:p>
            <a:r>
              <a:rPr lang="it-IT" dirty="0" smtClean="0"/>
              <a:t> </a:t>
            </a:r>
            <a:r>
              <a:rPr lang="it-IT" dirty="0" smtClean="0">
                <a:solidFill>
                  <a:srgbClr val="002060"/>
                </a:solidFill>
              </a:rPr>
              <a:t>METODO PASSIVO </a:t>
            </a:r>
            <a:r>
              <a:rPr lang="it-IT" dirty="0" smtClean="0"/>
              <a:t>. Il maestro ci fornisce una guida dettagliata per purificare la</a:t>
            </a:r>
          </a:p>
          <a:p>
            <a:r>
              <a:rPr lang="it-IT" dirty="0" smtClean="0"/>
              <a:t> mente tramite una dieta mentale.</a:t>
            </a:r>
            <a:endParaRPr lang="it-IT" dirty="0" smtClean="0"/>
          </a:p>
          <a:p>
            <a:r>
              <a:rPr lang="it-IT" dirty="0" smtClean="0"/>
              <a:t>Prima ricerchiamo le </a:t>
            </a:r>
            <a:r>
              <a:rPr lang="it-IT" dirty="0" smtClean="0"/>
              <a:t> </a:t>
            </a:r>
            <a:r>
              <a:rPr lang="it-IT" dirty="0" smtClean="0"/>
              <a:t>cause delle </a:t>
            </a:r>
            <a:r>
              <a:rPr lang="it-IT" dirty="0" smtClean="0"/>
              <a:t>preoccupazioni , poi mastichiamole uno alla volta </a:t>
            </a:r>
          </a:p>
          <a:p>
            <a:r>
              <a:rPr lang="it-IT" dirty="0" smtClean="0"/>
              <a:t>con </a:t>
            </a:r>
            <a:r>
              <a:rPr lang="it-IT" dirty="0" smtClean="0"/>
              <a:t>i denti </a:t>
            </a:r>
            <a:r>
              <a:rPr lang="it-IT" dirty="0" smtClean="0"/>
              <a:t>dell’</a:t>
            </a:r>
            <a:r>
              <a:rPr lang="it-IT" dirty="0" smtClean="0">
                <a:solidFill>
                  <a:srgbClr val="FF0000"/>
                </a:solidFill>
              </a:rPr>
              <a:t> ATTENZIONE</a:t>
            </a:r>
            <a:r>
              <a:rPr lang="it-IT" dirty="0" smtClean="0">
                <a:solidFill>
                  <a:srgbClr val="FF0000"/>
                </a:solidFill>
              </a:rPr>
              <a:t> </a:t>
            </a:r>
            <a:r>
              <a:rPr lang="it-IT" dirty="0" smtClean="0"/>
              <a:t>e </a:t>
            </a:r>
            <a:r>
              <a:rPr lang="it-IT" dirty="0" err="1" smtClean="0"/>
              <a:t>impregnamole</a:t>
            </a:r>
            <a:r>
              <a:rPr lang="it-IT" dirty="0" smtClean="0"/>
              <a:t> </a:t>
            </a:r>
            <a:r>
              <a:rPr lang="it-IT" dirty="0" smtClean="0"/>
              <a:t>con la saliva </a:t>
            </a:r>
            <a:r>
              <a:rPr lang="it-IT" dirty="0" smtClean="0"/>
              <a:t>del </a:t>
            </a:r>
            <a:r>
              <a:rPr lang="it-IT" dirty="0" smtClean="0">
                <a:solidFill>
                  <a:srgbClr val="FF0000"/>
                </a:solidFill>
              </a:rPr>
              <a:t>BUON GIUDIZIO </a:t>
            </a:r>
            <a:r>
              <a:rPr lang="it-IT" dirty="0" smtClean="0"/>
              <a:t>.</a:t>
            </a:r>
            <a:endParaRPr lang="it-IT" dirty="0" smtClean="0"/>
          </a:p>
          <a:p>
            <a:r>
              <a:rPr lang="it-IT" dirty="0" smtClean="0"/>
              <a:t>Tre volte al giorno fai il digiuno dalle preoccupazioni, prenditi tre ore in tre </a:t>
            </a:r>
          </a:p>
          <a:p>
            <a:r>
              <a:rPr lang="it-IT" dirty="0" smtClean="0"/>
              <a:t>Diversi momenti e imponiti che non penserai alle preoccupazioni e ai doveri per</a:t>
            </a:r>
          </a:p>
          <a:p>
            <a:r>
              <a:rPr lang="it-IT" dirty="0" smtClean="0"/>
              <a:t>quanto </a:t>
            </a:r>
            <a:r>
              <a:rPr lang="it-IT" dirty="0" smtClean="0"/>
              <a:t>siano grandi.</a:t>
            </a:r>
          </a:p>
          <a:p>
            <a:r>
              <a:rPr lang="it-IT" dirty="0" smtClean="0"/>
              <a:t>Dalle7 </a:t>
            </a:r>
            <a:r>
              <a:rPr lang="it-IT" dirty="0" smtClean="0"/>
              <a:t>alle 8 </a:t>
            </a:r>
            <a:r>
              <a:rPr lang="it-IT" dirty="0" smtClean="0"/>
              <a:t>–bandisci ogni dovere e preoccupazione</a:t>
            </a:r>
          </a:p>
          <a:p>
            <a:r>
              <a:rPr lang="it-IT" dirty="0" smtClean="0"/>
              <a:t>Dalle </a:t>
            </a:r>
            <a:r>
              <a:rPr lang="it-IT" dirty="0" smtClean="0"/>
              <a:t>12 alle 13 Ripeti  </a:t>
            </a:r>
            <a:r>
              <a:rPr lang="it-IT" dirty="0" smtClean="0"/>
              <a:t>‘’Sono  pieno di allegria non mi </a:t>
            </a:r>
            <a:r>
              <a:rPr lang="it-IT" dirty="0" err="1" smtClean="0"/>
              <a:t>faro’</a:t>
            </a:r>
            <a:r>
              <a:rPr lang="it-IT" dirty="0" smtClean="0"/>
              <a:t> prendere dall’ansia ‘’</a:t>
            </a:r>
          </a:p>
          <a:p>
            <a:r>
              <a:rPr lang="it-IT" dirty="0" smtClean="0"/>
              <a:t>La sera </a:t>
            </a:r>
            <a:r>
              <a:rPr lang="it-IT" dirty="0" smtClean="0"/>
              <a:t>stai </a:t>
            </a:r>
            <a:r>
              <a:rPr lang="it-IT" dirty="0" smtClean="0"/>
              <a:t>con i tuoi cari e goditi il momento, non farti prendere dalle situazioni di </a:t>
            </a:r>
          </a:p>
          <a:p>
            <a:r>
              <a:rPr lang="it-IT" dirty="0" smtClean="0"/>
              <a:t>angosce</a:t>
            </a:r>
            <a:r>
              <a:rPr lang="it-IT" dirty="0" smtClean="0"/>
              <a:t>. </a:t>
            </a:r>
            <a:r>
              <a:rPr lang="it-IT" dirty="0">
                <a:solidFill>
                  <a:srgbClr val="FF0000"/>
                </a:solidFill>
              </a:rPr>
              <a:t>Se hai deciso di essere felice , niente </a:t>
            </a:r>
            <a:r>
              <a:rPr lang="it-IT" dirty="0" err="1">
                <a:solidFill>
                  <a:srgbClr val="FF0000"/>
                </a:solidFill>
              </a:rPr>
              <a:t>potra’</a:t>
            </a:r>
            <a:r>
              <a:rPr lang="it-IT" dirty="0">
                <a:solidFill>
                  <a:srgbClr val="FF0000"/>
                </a:solidFill>
              </a:rPr>
              <a:t> renderti infelice.</a:t>
            </a:r>
          </a:p>
          <a:p>
            <a:r>
              <a:rPr lang="it-IT" dirty="0" smtClean="0">
                <a:solidFill>
                  <a:srgbClr val="002060"/>
                </a:solidFill>
              </a:rPr>
              <a:t>METODO ATTIVO </a:t>
            </a:r>
          </a:p>
          <a:p>
            <a:r>
              <a:rPr lang="it-IT" dirty="0" smtClean="0"/>
              <a:t>Cerca persone allegre e passa del tempo con loro .Nutriti per un po’ </a:t>
            </a:r>
            <a:r>
              <a:rPr lang="it-IT" dirty="0" smtClean="0"/>
              <a:t>di </a:t>
            </a:r>
            <a:r>
              <a:rPr lang="it-IT" dirty="0" smtClean="0"/>
              <a:t> </a:t>
            </a:r>
            <a:r>
              <a:rPr lang="it-IT" dirty="0" smtClean="0"/>
              <a:t>risate.</a:t>
            </a:r>
          </a:p>
          <a:p>
            <a:r>
              <a:rPr lang="it-IT" dirty="0"/>
              <a:t> </a:t>
            </a:r>
            <a:r>
              <a:rPr lang="it-IT" dirty="0" smtClean="0"/>
              <a:t>                                         </a:t>
            </a:r>
            <a:r>
              <a:rPr lang="it-IT" dirty="0" smtClean="0"/>
              <a:t>DIETA </a:t>
            </a:r>
            <a:r>
              <a:rPr lang="it-IT" dirty="0" smtClean="0"/>
              <a:t>DEL CORAGGIO (digiuno dalla paura </a:t>
            </a:r>
            <a:r>
              <a:rPr lang="it-IT" dirty="0" smtClean="0"/>
              <a:t>)</a:t>
            </a:r>
          </a:p>
          <a:p>
            <a:r>
              <a:rPr lang="it-IT" dirty="0" smtClean="0"/>
              <a:t>Per </a:t>
            </a:r>
            <a:r>
              <a:rPr lang="it-IT" dirty="0" smtClean="0"/>
              <a:t>ore, giorni e </a:t>
            </a:r>
            <a:r>
              <a:rPr lang="it-IT" dirty="0" smtClean="0"/>
              <a:t>settimane progressivamente allontana </a:t>
            </a:r>
            <a:r>
              <a:rPr lang="it-IT" dirty="0" err="1" smtClean="0"/>
              <a:t>volontarimente</a:t>
            </a:r>
            <a:r>
              <a:rPr lang="it-IT" dirty="0" smtClean="0"/>
              <a:t> ogni pensiero </a:t>
            </a:r>
          </a:p>
          <a:p>
            <a:r>
              <a:rPr lang="it-IT" dirty="0" smtClean="0"/>
              <a:t>Insito di ansia e paura e se arriva adotta i metodi di cui sopra.</a:t>
            </a:r>
          </a:p>
          <a:p>
            <a:r>
              <a:rPr lang="it-IT" dirty="0"/>
              <a:t> </a:t>
            </a:r>
            <a:r>
              <a:rPr lang="it-IT" dirty="0" smtClean="0"/>
              <a:t>                                        </a:t>
            </a:r>
            <a:r>
              <a:rPr lang="it-IT" dirty="0" smtClean="0"/>
              <a:t>IL </a:t>
            </a:r>
            <a:r>
              <a:rPr lang="it-IT" dirty="0" smtClean="0"/>
              <a:t>RILASSAMENTO FISICO –Tendi e rilassa tutto il corpo .</a:t>
            </a:r>
          </a:p>
          <a:p>
            <a:r>
              <a:rPr lang="it-IT" dirty="0" smtClean="0"/>
              <a:t>Nel c</a:t>
            </a:r>
            <a:r>
              <a:rPr lang="it-IT" dirty="0" smtClean="0"/>
              <a:t>ontrarre  </a:t>
            </a:r>
            <a:r>
              <a:rPr lang="it-IT" dirty="0" smtClean="0"/>
              <a:t>tutto il corpo con forza, sto mandando energia ad ogni parte del mio corpo ,espiro </a:t>
            </a:r>
            <a:r>
              <a:rPr lang="it-IT" dirty="0" smtClean="0"/>
              <a:t>, rilasso </a:t>
            </a:r>
            <a:r>
              <a:rPr lang="it-IT" dirty="0" smtClean="0"/>
              <a:t>e </a:t>
            </a:r>
            <a:r>
              <a:rPr lang="it-IT" dirty="0"/>
              <a:t>s</a:t>
            </a:r>
            <a:r>
              <a:rPr lang="it-IT" dirty="0" smtClean="0"/>
              <a:t>caccio </a:t>
            </a:r>
            <a:r>
              <a:rPr lang="it-IT" dirty="0" smtClean="0"/>
              <a:t>tutti pensieri agitati(RICARICA DELLE VENTI PARTI DEL CORPO).Farlo la mattina ancora </a:t>
            </a:r>
            <a:r>
              <a:rPr lang="it-IT" dirty="0" smtClean="0"/>
              <a:t>sdraiato </a:t>
            </a:r>
            <a:r>
              <a:rPr lang="it-IT" dirty="0" smtClean="0"/>
              <a:t>a letto e poi </a:t>
            </a:r>
            <a:r>
              <a:rPr lang="it-IT" dirty="0" smtClean="0"/>
              <a:t>tre </a:t>
            </a:r>
            <a:r>
              <a:rPr lang="it-IT" dirty="0" smtClean="0"/>
              <a:t>volte in piedi</a:t>
            </a:r>
            <a:r>
              <a:rPr lang="it-IT" dirty="0" smtClean="0"/>
              <a:t>.</a:t>
            </a:r>
          </a:p>
          <a:p>
            <a:r>
              <a:rPr lang="it-IT" dirty="0" smtClean="0"/>
              <a:t>Quando sarai pratico rivolgi l’energia del corpo al Divino </a:t>
            </a:r>
            <a:endParaRPr lang="it-IT" dirty="0" smtClean="0"/>
          </a:p>
          <a:p>
            <a:r>
              <a:rPr lang="it-IT" dirty="0" smtClean="0"/>
              <a:t> </a:t>
            </a:r>
          </a:p>
          <a:p>
            <a:endParaRPr lang="it-IT" dirty="0" smtClean="0"/>
          </a:p>
          <a:p>
            <a:endParaRPr lang="it-IT" dirty="0"/>
          </a:p>
        </p:txBody>
      </p:sp>
    </p:spTree>
    <p:extLst>
      <p:ext uri="{BB962C8B-B14F-4D97-AF65-F5344CB8AC3E}">
        <p14:creationId xmlns:p14="http://schemas.microsoft.com/office/powerpoint/2010/main" val="17320036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21438" y="253613"/>
            <a:ext cx="9115269" cy="3139321"/>
          </a:xfrm>
          <a:prstGeom prst="rect">
            <a:avLst/>
          </a:prstGeom>
          <a:noFill/>
        </p:spPr>
        <p:txBody>
          <a:bodyPr wrap="square" rtlCol="0">
            <a:spAutoFit/>
          </a:bodyPr>
          <a:lstStyle/>
          <a:p>
            <a:r>
              <a:rPr lang="it-IT" dirty="0" smtClean="0"/>
              <a:t>Il </a:t>
            </a:r>
            <a:r>
              <a:rPr lang="it-IT" dirty="0" smtClean="0"/>
              <a:t>Maestro ci informa di quanto sia importante e necessario Per riuscire a comandare il rilassamento mentale</a:t>
            </a:r>
            <a:r>
              <a:rPr lang="it-IT" dirty="0"/>
              <a:t> Il Maestro ci informa di quanto sia importante e necessario</a:t>
            </a:r>
            <a:r>
              <a:rPr lang="it-IT" dirty="0" smtClean="0"/>
              <a:t>  la padronanza di :</a:t>
            </a:r>
          </a:p>
          <a:p>
            <a:r>
              <a:rPr lang="it-IT" dirty="0" smtClean="0"/>
              <a:t>- Una pratica corretta e costante  </a:t>
            </a:r>
            <a:r>
              <a:rPr lang="it-IT" dirty="0" smtClean="0"/>
              <a:t>della concentrazione</a:t>
            </a:r>
          </a:p>
          <a:p>
            <a:r>
              <a:rPr lang="it-IT" dirty="0" smtClean="0"/>
              <a:t>-Una pratica corretta e costante </a:t>
            </a:r>
            <a:r>
              <a:rPr lang="it-IT" dirty="0" smtClean="0"/>
              <a:t> degli </a:t>
            </a:r>
            <a:r>
              <a:rPr lang="it-IT" dirty="0" smtClean="0"/>
              <a:t>esercizi di respirazione</a:t>
            </a:r>
          </a:p>
          <a:p>
            <a:r>
              <a:rPr lang="it-IT" dirty="0" smtClean="0"/>
              <a:t>-Preservare </a:t>
            </a:r>
            <a:r>
              <a:rPr lang="it-IT" dirty="0" smtClean="0"/>
              <a:t>l’essenza Vitale </a:t>
            </a:r>
          </a:p>
          <a:p>
            <a:r>
              <a:rPr lang="it-IT" dirty="0" smtClean="0"/>
              <a:t>-Mantenere il proprio corpo calmo</a:t>
            </a:r>
          </a:p>
          <a:p>
            <a:r>
              <a:rPr lang="it-IT" dirty="0" smtClean="0"/>
              <a:t>-Liberare la coscienza dall’illusione della </a:t>
            </a:r>
            <a:r>
              <a:rPr lang="it-IT" dirty="0" err="1"/>
              <a:t>d</a:t>
            </a:r>
            <a:r>
              <a:rPr lang="it-IT" dirty="0" err="1" smtClean="0"/>
              <a:t>ualita</a:t>
            </a:r>
            <a:r>
              <a:rPr lang="it-IT" dirty="0" err="1" smtClean="0"/>
              <a:t>’</a:t>
            </a:r>
            <a:endParaRPr lang="it-IT" dirty="0" smtClean="0"/>
          </a:p>
          <a:p>
            <a:endParaRPr lang="it-IT" dirty="0" smtClean="0">
              <a:solidFill>
                <a:srgbClr val="C00000"/>
              </a:solidFill>
            </a:endParaRPr>
          </a:p>
          <a:p>
            <a:r>
              <a:rPr lang="it-IT" dirty="0" smtClean="0">
                <a:solidFill>
                  <a:srgbClr val="C00000"/>
                </a:solidFill>
              </a:rPr>
              <a:t>                                                           RILASSAMENTO METAFISICO</a:t>
            </a:r>
          </a:p>
          <a:p>
            <a:endParaRPr lang="it-IT" dirty="0">
              <a:solidFill>
                <a:srgbClr val="C00000"/>
              </a:solidFill>
            </a:endParaRPr>
          </a:p>
        </p:txBody>
      </p:sp>
      <p:sp>
        <p:nvSpPr>
          <p:cNvPr id="4" name="Freccia in giù 3"/>
          <p:cNvSpPr/>
          <p:nvPr/>
        </p:nvSpPr>
        <p:spPr>
          <a:xfrm rot="2006609">
            <a:off x="3325981" y="3001053"/>
            <a:ext cx="218302" cy="5966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in giù 4"/>
          <p:cNvSpPr/>
          <p:nvPr/>
        </p:nvSpPr>
        <p:spPr>
          <a:xfrm>
            <a:off x="6942338" y="3284738"/>
            <a:ext cx="45719" cy="457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in giù 5"/>
          <p:cNvSpPr/>
          <p:nvPr/>
        </p:nvSpPr>
        <p:spPr>
          <a:xfrm rot="20202616">
            <a:off x="6833187" y="2969980"/>
            <a:ext cx="218302" cy="5966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399495" y="3330457"/>
            <a:ext cx="5354784" cy="1477328"/>
          </a:xfrm>
          <a:prstGeom prst="rect">
            <a:avLst/>
          </a:prstGeom>
          <a:noFill/>
        </p:spPr>
        <p:txBody>
          <a:bodyPr wrap="square" rtlCol="0">
            <a:spAutoFit/>
          </a:bodyPr>
          <a:lstStyle/>
          <a:p>
            <a:r>
              <a:rPr lang="it-IT" dirty="0" smtClean="0">
                <a:solidFill>
                  <a:srgbClr val="C00000"/>
                </a:solidFill>
              </a:rPr>
              <a:t>COMPLETO</a:t>
            </a:r>
            <a:r>
              <a:rPr lang="it-IT" dirty="0" smtClean="0"/>
              <a:t> </a:t>
            </a:r>
          </a:p>
          <a:p>
            <a:r>
              <a:rPr lang="it-IT" dirty="0" smtClean="0"/>
              <a:t>La coscienza umana si libera completamente</a:t>
            </a:r>
          </a:p>
          <a:p>
            <a:r>
              <a:rPr lang="it-IT" dirty="0" smtClean="0"/>
              <a:t>Dalla sua identificazione con il corpo ,il denaro</a:t>
            </a:r>
          </a:p>
          <a:p>
            <a:r>
              <a:rPr lang="it-IT" dirty="0"/>
              <a:t>g</a:t>
            </a:r>
            <a:r>
              <a:rPr lang="it-IT" dirty="0" smtClean="0"/>
              <a:t>li </a:t>
            </a:r>
            <a:r>
              <a:rPr lang="it-IT" dirty="0" smtClean="0"/>
              <a:t>averi, il nome, la famiglia, razza umana e </a:t>
            </a:r>
          </a:p>
          <a:p>
            <a:r>
              <a:rPr lang="it-IT" dirty="0"/>
              <a:t>a</a:t>
            </a:r>
            <a:r>
              <a:rPr lang="it-IT" dirty="0" smtClean="0"/>
              <a:t>bitudini </a:t>
            </a:r>
            <a:endParaRPr lang="it-IT" dirty="0"/>
          </a:p>
        </p:txBody>
      </p:sp>
      <p:sp>
        <p:nvSpPr>
          <p:cNvPr id="8" name="CasellaDiTesto 7"/>
          <p:cNvSpPr txBox="1"/>
          <p:nvPr/>
        </p:nvSpPr>
        <p:spPr>
          <a:xfrm>
            <a:off x="4944862" y="3268314"/>
            <a:ext cx="9761967" cy="2308324"/>
          </a:xfrm>
          <a:prstGeom prst="rect">
            <a:avLst/>
          </a:prstGeom>
          <a:noFill/>
        </p:spPr>
        <p:txBody>
          <a:bodyPr wrap="square" rtlCol="0">
            <a:spAutoFit/>
          </a:bodyPr>
          <a:lstStyle/>
          <a:p>
            <a:r>
              <a:rPr lang="it-IT" dirty="0" smtClean="0">
                <a:solidFill>
                  <a:srgbClr val="C00000"/>
                </a:solidFill>
              </a:rPr>
              <a:t>PARZIALE</a:t>
            </a:r>
          </a:p>
          <a:p>
            <a:r>
              <a:rPr lang="it-IT" dirty="0" smtClean="0"/>
              <a:t>Scollegamento graduale </a:t>
            </a:r>
            <a:r>
              <a:rPr lang="it-IT" dirty="0" smtClean="0"/>
              <a:t>dalla concentrazione </a:t>
            </a:r>
            <a:r>
              <a:rPr lang="it-IT" dirty="0" smtClean="0"/>
              <a:t>d</a:t>
            </a:r>
            <a:r>
              <a:rPr lang="it-IT" dirty="0" smtClean="0"/>
              <a:t>alla </a:t>
            </a:r>
            <a:r>
              <a:rPr lang="it-IT" dirty="0" err="1" smtClean="0"/>
              <a:t>coscienza,dal</a:t>
            </a:r>
            <a:r>
              <a:rPr lang="it-IT" dirty="0" smtClean="0"/>
              <a:t> </a:t>
            </a:r>
            <a:r>
              <a:rPr lang="it-IT" dirty="0" err="1" smtClean="0"/>
              <a:t>subcoscio</a:t>
            </a:r>
            <a:r>
              <a:rPr lang="it-IT" dirty="0" smtClean="0"/>
              <a:t> </a:t>
            </a:r>
            <a:r>
              <a:rPr lang="it-IT" dirty="0" smtClean="0"/>
              <a:t>,</a:t>
            </a:r>
          </a:p>
          <a:p>
            <a:r>
              <a:rPr lang="it-IT" dirty="0" smtClean="0"/>
              <a:t>dallo </a:t>
            </a:r>
            <a:r>
              <a:rPr lang="it-IT" dirty="0" smtClean="0"/>
              <a:t>stato </a:t>
            </a:r>
            <a:r>
              <a:rPr lang="it-IT" dirty="0" smtClean="0"/>
              <a:t>semi- </a:t>
            </a:r>
            <a:r>
              <a:rPr lang="it-IT" dirty="0" err="1" smtClean="0"/>
              <a:t>supercosciente</a:t>
            </a:r>
            <a:r>
              <a:rPr lang="it-IT" dirty="0" smtClean="0"/>
              <a:t> </a:t>
            </a:r>
            <a:r>
              <a:rPr lang="it-IT" dirty="0"/>
              <a:t> </a:t>
            </a:r>
            <a:r>
              <a:rPr lang="it-IT" dirty="0" smtClean="0"/>
              <a:t>percepito </a:t>
            </a:r>
            <a:r>
              <a:rPr lang="it-IT" dirty="0" smtClean="0"/>
              <a:t>dopo la meditazione, </a:t>
            </a:r>
            <a:endParaRPr lang="it-IT" dirty="0" smtClean="0"/>
          </a:p>
          <a:p>
            <a:r>
              <a:rPr lang="it-IT" dirty="0" smtClean="0"/>
              <a:t>e </a:t>
            </a:r>
            <a:r>
              <a:rPr lang="it-IT" dirty="0" smtClean="0"/>
              <a:t>dalla Coscienza </a:t>
            </a:r>
            <a:r>
              <a:rPr lang="it-IT" dirty="0" err="1"/>
              <a:t>C</a:t>
            </a:r>
            <a:r>
              <a:rPr lang="it-IT" dirty="0" err="1" smtClean="0"/>
              <a:t>ristica</a:t>
            </a:r>
            <a:r>
              <a:rPr lang="it-IT" dirty="0" smtClean="0"/>
              <a:t> fino </a:t>
            </a:r>
          </a:p>
          <a:p>
            <a:r>
              <a:rPr lang="it-IT" dirty="0" smtClean="0"/>
              <a:t>ad identificarsi con la </a:t>
            </a:r>
            <a:r>
              <a:rPr lang="it-IT" dirty="0"/>
              <a:t>C</a:t>
            </a:r>
            <a:r>
              <a:rPr lang="it-IT" dirty="0" smtClean="0"/>
              <a:t>oscienza Cosmica.</a:t>
            </a:r>
          </a:p>
          <a:p>
            <a:endParaRPr lang="it-IT" dirty="0" smtClean="0"/>
          </a:p>
          <a:p>
            <a:endParaRPr lang="it-IT" dirty="0" smtClean="0"/>
          </a:p>
          <a:p>
            <a:endParaRPr lang="it-IT" dirty="0"/>
          </a:p>
        </p:txBody>
      </p:sp>
      <p:sp>
        <p:nvSpPr>
          <p:cNvPr id="9" name="CasellaDiTesto 8"/>
          <p:cNvSpPr txBox="1"/>
          <p:nvPr/>
        </p:nvSpPr>
        <p:spPr>
          <a:xfrm>
            <a:off x="240438" y="5308199"/>
            <a:ext cx="5416968" cy="1200329"/>
          </a:xfrm>
          <a:prstGeom prst="rect">
            <a:avLst/>
          </a:prstGeom>
          <a:noFill/>
        </p:spPr>
        <p:txBody>
          <a:bodyPr wrap="square" rtlCol="0">
            <a:spAutoFit/>
          </a:bodyPr>
          <a:lstStyle/>
          <a:p>
            <a:r>
              <a:rPr lang="it-IT" dirty="0" smtClean="0"/>
              <a:t>Tecnica: fissa </a:t>
            </a:r>
            <a:r>
              <a:rPr lang="it-IT" dirty="0" smtClean="0"/>
              <a:t>il </a:t>
            </a:r>
            <a:r>
              <a:rPr lang="it-IT" dirty="0" smtClean="0"/>
              <a:t>punto </a:t>
            </a:r>
            <a:r>
              <a:rPr lang="it-IT" dirty="0" smtClean="0"/>
              <a:t>tra le sopracciglia, osserva il cerchio di onde di pace </a:t>
            </a:r>
            <a:r>
              <a:rPr lang="it-IT" dirty="0" smtClean="0"/>
              <a:t> che si espande dalle sopracciglia alla fronte al cuore</a:t>
            </a:r>
            <a:r>
              <a:rPr lang="it-IT" dirty="0"/>
              <a:t> </a:t>
            </a:r>
            <a:r>
              <a:rPr lang="it-IT" dirty="0" smtClean="0"/>
              <a:t>al </a:t>
            </a:r>
            <a:r>
              <a:rPr lang="it-IT" dirty="0" smtClean="0"/>
              <a:t> </a:t>
            </a:r>
            <a:r>
              <a:rPr lang="it-IT" dirty="0" smtClean="0"/>
              <a:t>corpo fino alla mente che ora dilaga ovunque. </a:t>
            </a:r>
          </a:p>
        </p:txBody>
      </p:sp>
      <p:pic>
        <p:nvPicPr>
          <p:cNvPr id="10" name="Immagine 9"/>
          <p:cNvPicPr>
            <a:picLocks noChangeAspect="1"/>
          </p:cNvPicPr>
          <p:nvPr/>
        </p:nvPicPr>
        <p:blipFill>
          <a:blip r:embed="rId2"/>
          <a:stretch>
            <a:fillRect/>
          </a:stretch>
        </p:blipFill>
        <p:spPr>
          <a:xfrm>
            <a:off x="6590151" y="4930421"/>
            <a:ext cx="3993622" cy="1470207"/>
          </a:xfrm>
          <a:prstGeom prst="rect">
            <a:avLst/>
          </a:prstGeom>
        </p:spPr>
      </p:pic>
    </p:spTree>
    <p:extLst>
      <p:ext uri="{BB962C8B-B14F-4D97-AF65-F5344CB8AC3E}">
        <p14:creationId xmlns:p14="http://schemas.microsoft.com/office/powerpoint/2010/main" val="3407710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flipH="1">
            <a:off x="2343704" y="140712"/>
            <a:ext cx="7572653" cy="369332"/>
          </a:xfrm>
          <a:prstGeom prst="rect">
            <a:avLst/>
          </a:prstGeom>
          <a:noFill/>
        </p:spPr>
        <p:txBody>
          <a:bodyPr wrap="square" rtlCol="0">
            <a:spAutoFit/>
          </a:bodyPr>
          <a:lstStyle/>
          <a:p>
            <a:r>
              <a:rPr lang="it-IT" dirty="0" smtClean="0">
                <a:solidFill>
                  <a:srgbClr val="C00000"/>
                </a:solidFill>
              </a:rPr>
              <a:t>CURARE I BATTERI DELLA PAURA ATTRAVERSO LA MEDITAZIONE</a:t>
            </a:r>
            <a:endParaRPr lang="it-IT" dirty="0">
              <a:solidFill>
                <a:srgbClr val="C00000"/>
              </a:solidFill>
            </a:endParaRPr>
          </a:p>
        </p:txBody>
      </p:sp>
      <p:sp>
        <p:nvSpPr>
          <p:cNvPr id="3" name="CasellaDiTesto 2"/>
          <p:cNvSpPr txBox="1"/>
          <p:nvPr/>
        </p:nvSpPr>
        <p:spPr>
          <a:xfrm>
            <a:off x="275208" y="834501"/>
            <a:ext cx="11395684" cy="6186309"/>
          </a:xfrm>
          <a:prstGeom prst="rect">
            <a:avLst/>
          </a:prstGeom>
          <a:noFill/>
        </p:spPr>
        <p:txBody>
          <a:bodyPr wrap="none" rtlCol="0">
            <a:spAutoFit/>
          </a:bodyPr>
          <a:lstStyle/>
          <a:p>
            <a:r>
              <a:rPr lang="it-IT" dirty="0" smtClean="0"/>
              <a:t>‘’La meditazione </a:t>
            </a:r>
            <a:r>
              <a:rPr lang="it-IT" dirty="0" err="1" smtClean="0"/>
              <a:t>e’</a:t>
            </a:r>
            <a:r>
              <a:rPr lang="it-IT" dirty="0" smtClean="0"/>
              <a:t> la vera Panacea con cui puoi guarire definitivamente dal sogno ad occhi aperti della materia e </a:t>
            </a:r>
          </a:p>
          <a:p>
            <a:r>
              <a:rPr lang="it-IT" dirty="0" smtClean="0"/>
              <a:t>da tutti i suoi mali e realizzare che sei PURO SPIRITO .Ricordati che , fino a quando non avrai </a:t>
            </a:r>
            <a:r>
              <a:rPr lang="it-IT" dirty="0" err="1" smtClean="0"/>
              <a:t>costuito</a:t>
            </a:r>
            <a:r>
              <a:rPr lang="it-IT" dirty="0" smtClean="0"/>
              <a:t> dentro di te</a:t>
            </a:r>
          </a:p>
          <a:p>
            <a:r>
              <a:rPr lang="it-IT" dirty="0" smtClean="0"/>
              <a:t>Il Tempio Del Silenzio , abbattuto le fortificazioni in cui l’ambiente ti ha imprigionato , non vedrai mai la Gloria di Dio , la </a:t>
            </a:r>
          </a:p>
          <a:p>
            <a:r>
              <a:rPr lang="it-IT" dirty="0" smtClean="0"/>
              <a:t>Pace e la Gloria.</a:t>
            </a:r>
          </a:p>
          <a:p>
            <a:r>
              <a:rPr lang="it-IT" dirty="0" smtClean="0"/>
              <a:t>Quando incontrerai l’ Altissimo , </a:t>
            </a:r>
            <a:r>
              <a:rPr lang="it-IT" dirty="0" err="1" smtClean="0"/>
              <a:t>l’oscurita’</a:t>
            </a:r>
            <a:r>
              <a:rPr lang="it-IT" dirty="0" smtClean="0"/>
              <a:t> </a:t>
            </a:r>
            <a:r>
              <a:rPr lang="it-IT" dirty="0" err="1" smtClean="0"/>
              <a:t>svanira’</a:t>
            </a:r>
            <a:r>
              <a:rPr lang="it-IT" dirty="0" smtClean="0"/>
              <a:t> per sempre’’.</a:t>
            </a:r>
          </a:p>
          <a:p>
            <a:r>
              <a:rPr lang="it-IT" dirty="0" smtClean="0"/>
              <a:t>Pratica e coltiva il Silenzio …un luogo dove puoi proteggerti dalle tigri delle preoccupazioni.</a:t>
            </a:r>
          </a:p>
          <a:p>
            <a:r>
              <a:rPr lang="it-IT" dirty="0" smtClean="0"/>
              <a:t>DIO AMA IL SILENZIO.</a:t>
            </a:r>
          </a:p>
          <a:p>
            <a:r>
              <a:rPr lang="it-IT" dirty="0" smtClean="0"/>
              <a:t>Riproduci e porta sempre con te quello stato di silenzio profondo che raggiungi in meditazione.</a:t>
            </a:r>
          </a:p>
          <a:p>
            <a:r>
              <a:rPr lang="it-IT" dirty="0" smtClean="0"/>
              <a:t>Uno degli scopi della meditazione </a:t>
            </a:r>
            <a:r>
              <a:rPr lang="it-IT" dirty="0" err="1" smtClean="0"/>
              <a:t>e’</a:t>
            </a:r>
            <a:r>
              <a:rPr lang="it-IT" dirty="0" smtClean="0"/>
              <a:t> quello di calmare il cuore , lasciando andare le preoccupazioni e le paure.</a:t>
            </a:r>
          </a:p>
          <a:p>
            <a:r>
              <a:rPr lang="it-IT" dirty="0" smtClean="0"/>
              <a:t>Erroneamente hai identificato l’Anima al corpo che </a:t>
            </a:r>
            <a:r>
              <a:rPr lang="it-IT" dirty="0" err="1" smtClean="0"/>
              <a:t>e’</a:t>
            </a:r>
            <a:r>
              <a:rPr lang="it-IT" dirty="0" smtClean="0"/>
              <a:t> soggetto ad ansia preoccupazioni e paure….con la meditazione </a:t>
            </a:r>
          </a:p>
          <a:p>
            <a:r>
              <a:rPr lang="it-IT" dirty="0"/>
              <a:t>p</a:t>
            </a:r>
            <a:r>
              <a:rPr lang="it-IT" dirty="0" smtClean="0"/>
              <a:t>rofonda </a:t>
            </a:r>
            <a:r>
              <a:rPr lang="it-IT" dirty="0" smtClean="0"/>
              <a:t>ritrovi </a:t>
            </a:r>
            <a:r>
              <a:rPr lang="it-IT" dirty="0" err="1" smtClean="0"/>
              <a:t>liberta’</a:t>
            </a:r>
            <a:r>
              <a:rPr lang="it-IT" dirty="0" smtClean="0"/>
              <a:t> dalle paure </a:t>
            </a:r>
            <a:r>
              <a:rPr lang="it-IT" dirty="0" err="1" smtClean="0"/>
              <a:t>perche</a:t>
            </a:r>
            <a:r>
              <a:rPr lang="it-IT" dirty="0" smtClean="0"/>
              <a:t>’ ritiri la mente dal corpo e dalle sue sensazioni. Ecco che vivi nella pace e</a:t>
            </a:r>
          </a:p>
          <a:p>
            <a:r>
              <a:rPr lang="it-IT" dirty="0"/>
              <a:t>n</a:t>
            </a:r>
            <a:r>
              <a:rPr lang="it-IT" dirty="0" smtClean="0"/>
              <a:t>ella </a:t>
            </a:r>
            <a:r>
              <a:rPr lang="it-IT" dirty="0" err="1" smtClean="0"/>
              <a:t>piu’</a:t>
            </a:r>
            <a:r>
              <a:rPr lang="it-IT" dirty="0" smtClean="0"/>
              <a:t> profonda beatitudine che caratterizza l’Anima pura.</a:t>
            </a:r>
          </a:p>
          <a:p>
            <a:r>
              <a:rPr lang="it-IT" dirty="0" smtClean="0">
                <a:solidFill>
                  <a:srgbClr val="C00000"/>
                </a:solidFill>
              </a:rPr>
              <a:t>                                                                          NON AVERE PAURA DELLA LIBERTA’ </a:t>
            </a:r>
          </a:p>
          <a:p>
            <a:r>
              <a:rPr lang="it-IT" dirty="0" smtClean="0"/>
              <a:t>Le abitudini del corpo che noi erroneamente pensiamo che ci appartengano , ci hanno legato a tal punto che anche </a:t>
            </a:r>
          </a:p>
          <a:p>
            <a:r>
              <a:rPr lang="it-IT" dirty="0" smtClean="0"/>
              <a:t>q</a:t>
            </a:r>
            <a:r>
              <a:rPr lang="it-IT" dirty="0" smtClean="0"/>
              <a:t>uando </a:t>
            </a:r>
            <a:r>
              <a:rPr lang="it-IT" dirty="0" smtClean="0"/>
              <a:t>otteniamo le chiavi </a:t>
            </a:r>
            <a:r>
              <a:rPr lang="it-IT" dirty="0" smtClean="0"/>
              <a:t>delle catene </a:t>
            </a:r>
            <a:r>
              <a:rPr lang="it-IT" dirty="0" smtClean="0"/>
              <a:t>che ci legano non abbiamo il coraggio di saltare proprio per paura di perdere</a:t>
            </a:r>
          </a:p>
          <a:p>
            <a:r>
              <a:rPr lang="it-IT" dirty="0"/>
              <a:t>q</a:t>
            </a:r>
            <a:r>
              <a:rPr lang="it-IT" dirty="0" smtClean="0"/>
              <a:t>uello </a:t>
            </a:r>
            <a:r>
              <a:rPr lang="it-IT" dirty="0" smtClean="0"/>
              <a:t>che credevamo essere NOI (</a:t>
            </a:r>
            <a:r>
              <a:rPr lang="it-IT" dirty="0" err="1"/>
              <a:t>B</a:t>
            </a:r>
            <a:r>
              <a:rPr lang="it-IT" dirty="0" err="1" smtClean="0"/>
              <a:t>aghavad</a:t>
            </a:r>
            <a:r>
              <a:rPr lang="it-IT" dirty="0" smtClean="0"/>
              <a:t> Gita ).</a:t>
            </a:r>
          </a:p>
          <a:p>
            <a:r>
              <a:rPr lang="it-IT" dirty="0" smtClean="0"/>
              <a:t>Il Maestro ci incoraggia a non avere paura ‘</a:t>
            </a:r>
            <a:r>
              <a:rPr lang="it-IT" dirty="0" smtClean="0">
                <a:solidFill>
                  <a:srgbClr val="7030A0"/>
                </a:solidFill>
              </a:rPr>
              <a:t>’Sii coraggioso , spogliati di tutto </a:t>
            </a:r>
            <a:r>
              <a:rPr lang="it-IT" dirty="0" err="1" smtClean="0">
                <a:solidFill>
                  <a:srgbClr val="7030A0"/>
                </a:solidFill>
              </a:rPr>
              <a:t>cio’</a:t>
            </a:r>
            <a:r>
              <a:rPr lang="it-IT" dirty="0" smtClean="0">
                <a:solidFill>
                  <a:srgbClr val="7030A0"/>
                </a:solidFill>
              </a:rPr>
              <a:t> che hai , fino ad arrivare alla </a:t>
            </a:r>
          </a:p>
          <a:p>
            <a:r>
              <a:rPr lang="it-IT" dirty="0" smtClean="0">
                <a:solidFill>
                  <a:srgbClr val="7030A0"/>
                </a:solidFill>
              </a:rPr>
              <a:t>Quintessenza del tuo essere se vuoi davvero raggiungere la </a:t>
            </a:r>
            <a:r>
              <a:rPr lang="it-IT" dirty="0" err="1" smtClean="0">
                <a:solidFill>
                  <a:srgbClr val="7030A0"/>
                </a:solidFill>
              </a:rPr>
              <a:t>Verita’</a:t>
            </a:r>
            <a:r>
              <a:rPr lang="it-IT" dirty="0" smtClean="0">
                <a:solidFill>
                  <a:srgbClr val="7030A0"/>
                </a:solidFill>
              </a:rPr>
              <a:t> Assoluta. Devoto non cedere al riposo Mai .</a:t>
            </a:r>
          </a:p>
          <a:p>
            <a:r>
              <a:rPr lang="it-IT" dirty="0" smtClean="0">
                <a:solidFill>
                  <a:srgbClr val="7030A0"/>
                </a:solidFill>
              </a:rPr>
              <a:t>Nell’Assoluto troverai la </a:t>
            </a:r>
            <a:r>
              <a:rPr lang="it-IT" dirty="0" err="1" smtClean="0">
                <a:solidFill>
                  <a:srgbClr val="7030A0"/>
                </a:solidFill>
              </a:rPr>
              <a:t>Liberta’</a:t>
            </a:r>
            <a:r>
              <a:rPr lang="it-IT" dirty="0" smtClean="0">
                <a:solidFill>
                  <a:srgbClr val="7030A0"/>
                </a:solidFill>
              </a:rPr>
              <a:t> .</a:t>
            </a:r>
          </a:p>
          <a:p>
            <a:r>
              <a:rPr lang="it-IT" dirty="0" smtClean="0">
                <a:solidFill>
                  <a:srgbClr val="7030A0"/>
                </a:solidFill>
              </a:rPr>
              <a:t>Scopri nel cuore del Nulla , la sempre </a:t>
            </a:r>
            <a:r>
              <a:rPr lang="it-IT" dirty="0" err="1" smtClean="0">
                <a:solidFill>
                  <a:srgbClr val="7030A0"/>
                </a:solidFill>
              </a:rPr>
              <a:t>Esistente,sempre</a:t>
            </a:r>
            <a:r>
              <a:rPr lang="it-IT" dirty="0" smtClean="0">
                <a:solidFill>
                  <a:srgbClr val="7030A0"/>
                </a:solidFill>
              </a:rPr>
              <a:t> Cosciente ,sempre Nuova Beatitudine dello Spirito ‘’.</a:t>
            </a:r>
          </a:p>
          <a:p>
            <a:r>
              <a:rPr lang="it-IT" dirty="0" smtClean="0"/>
              <a:t> </a:t>
            </a:r>
            <a:endParaRPr lang="it-IT" dirty="0"/>
          </a:p>
          <a:p>
            <a:endParaRPr lang="it-IT" dirty="0"/>
          </a:p>
        </p:txBody>
      </p:sp>
    </p:spTree>
    <p:extLst>
      <p:ext uri="{BB962C8B-B14F-4D97-AF65-F5344CB8AC3E}">
        <p14:creationId xmlns:p14="http://schemas.microsoft.com/office/powerpoint/2010/main" val="21208599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50237" y="275208"/>
            <a:ext cx="6389057" cy="1200329"/>
          </a:xfrm>
          <a:prstGeom prst="rect">
            <a:avLst/>
          </a:prstGeom>
          <a:noFill/>
        </p:spPr>
        <p:txBody>
          <a:bodyPr wrap="none" rtlCol="0">
            <a:spAutoFit/>
          </a:bodyPr>
          <a:lstStyle/>
          <a:p>
            <a:r>
              <a:rPr lang="it-IT" dirty="0" smtClean="0"/>
              <a:t>         </a:t>
            </a:r>
            <a:r>
              <a:rPr lang="it-IT" dirty="0" smtClean="0">
                <a:solidFill>
                  <a:srgbClr val="0070C0"/>
                </a:solidFill>
              </a:rPr>
              <a:t>SWALPAMASYA DHARMASYA, TRAYATA MAHATO BHOYAT </a:t>
            </a:r>
          </a:p>
          <a:p>
            <a:r>
              <a:rPr lang="it-IT" dirty="0" smtClean="0">
                <a:solidFill>
                  <a:srgbClr val="0070C0"/>
                </a:solidFill>
              </a:rPr>
              <a:t>       Anche solo una piccola pratica di questa religione ti </a:t>
            </a:r>
            <a:r>
              <a:rPr lang="it-IT" dirty="0" err="1" smtClean="0">
                <a:solidFill>
                  <a:srgbClr val="0070C0"/>
                </a:solidFill>
              </a:rPr>
              <a:t>salvera’</a:t>
            </a:r>
            <a:r>
              <a:rPr lang="it-IT" dirty="0" smtClean="0">
                <a:solidFill>
                  <a:srgbClr val="0070C0"/>
                </a:solidFill>
              </a:rPr>
              <a:t> </a:t>
            </a:r>
          </a:p>
          <a:p>
            <a:r>
              <a:rPr lang="it-IT" dirty="0" smtClean="0">
                <a:solidFill>
                  <a:srgbClr val="0070C0"/>
                </a:solidFill>
              </a:rPr>
              <a:t>         da atroci paure e colossali sofferenze (BAGHAVAD GITA)</a:t>
            </a:r>
          </a:p>
          <a:p>
            <a:endParaRPr lang="it-IT" dirty="0">
              <a:solidFill>
                <a:srgbClr val="0070C0"/>
              </a:solidFill>
            </a:endParaRPr>
          </a:p>
        </p:txBody>
      </p:sp>
      <p:sp>
        <p:nvSpPr>
          <p:cNvPr id="3" name="CasellaDiTesto 2"/>
          <p:cNvSpPr txBox="1"/>
          <p:nvPr/>
        </p:nvSpPr>
        <p:spPr>
          <a:xfrm>
            <a:off x="213063" y="1961965"/>
            <a:ext cx="10830757" cy="1477328"/>
          </a:xfrm>
          <a:prstGeom prst="rect">
            <a:avLst/>
          </a:prstGeom>
          <a:noFill/>
        </p:spPr>
        <p:txBody>
          <a:bodyPr wrap="square" rtlCol="0">
            <a:spAutoFit/>
          </a:bodyPr>
          <a:lstStyle/>
          <a:p>
            <a:r>
              <a:rPr lang="it-IT" dirty="0" smtClean="0"/>
              <a:t>L’anima deve continuamente combattere,  attraverso il fuoco della meditazione, contro l’ignoranza e la limitatezza del corpo influenzato </a:t>
            </a:r>
            <a:r>
              <a:rPr lang="it-IT" dirty="0" err="1" smtClean="0"/>
              <a:t>dall</a:t>
            </a:r>
            <a:r>
              <a:rPr lang="it-IT" dirty="0" smtClean="0"/>
              <a:t> ‘illusione cosmica e dalle </a:t>
            </a:r>
            <a:r>
              <a:rPr lang="it-IT" dirty="0" smtClean="0"/>
              <a:t>ansie, dalle  </a:t>
            </a:r>
            <a:r>
              <a:rPr lang="it-IT" dirty="0" smtClean="0"/>
              <a:t>paure </a:t>
            </a:r>
            <a:r>
              <a:rPr lang="it-IT" dirty="0" smtClean="0"/>
              <a:t>e dalle  </a:t>
            </a:r>
            <a:r>
              <a:rPr lang="it-IT" dirty="0" smtClean="0"/>
              <a:t>preoccupazioni .</a:t>
            </a:r>
          </a:p>
          <a:p>
            <a:r>
              <a:rPr lang="it-IT" dirty="0" smtClean="0"/>
              <a:t>Il </a:t>
            </a:r>
            <a:r>
              <a:rPr lang="it-IT" dirty="0"/>
              <a:t>M</a:t>
            </a:r>
            <a:r>
              <a:rPr lang="it-IT" dirty="0" smtClean="0"/>
              <a:t>aestro ci dice che attraverso la </a:t>
            </a:r>
            <a:r>
              <a:rPr lang="it-IT" dirty="0" err="1" smtClean="0"/>
              <a:t>Maeditazione</a:t>
            </a:r>
            <a:r>
              <a:rPr lang="it-IT" dirty="0" smtClean="0"/>
              <a:t> HOMG-SO si </a:t>
            </a:r>
            <a:r>
              <a:rPr lang="it-IT" dirty="0" err="1" smtClean="0"/>
              <a:t>puo’</a:t>
            </a:r>
            <a:r>
              <a:rPr lang="it-IT" dirty="0" smtClean="0"/>
              <a:t> fare esperienza di morte cosciente elevandoci </a:t>
            </a:r>
            <a:r>
              <a:rPr lang="it-IT" dirty="0" err="1" smtClean="0"/>
              <a:t>cosi’</a:t>
            </a:r>
            <a:r>
              <a:rPr lang="it-IT" dirty="0" smtClean="0"/>
              <a:t> al di sopra della paura e del mistero della morte .</a:t>
            </a:r>
          </a:p>
          <a:p>
            <a:endParaRPr lang="it-IT" dirty="0"/>
          </a:p>
        </p:txBody>
      </p:sp>
      <p:sp>
        <p:nvSpPr>
          <p:cNvPr id="4" name="CasellaDiTesto 3"/>
          <p:cNvSpPr txBox="1"/>
          <p:nvPr/>
        </p:nvSpPr>
        <p:spPr>
          <a:xfrm>
            <a:off x="3577702" y="3284738"/>
            <a:ext cx="4333340" cy="369332"/>
          </a:xfrm>
          <a:prstGeom prst="rect">
            <a:avLst/>
          </a:prstGeom>
          <a:noFill/>
        </p:spPr>
        <p:txBody>
          <a:bodyPr wrap="square" rtlCol="0">
            <a:spAutoFit/>
          </a:bodyPr>
          <a:lstStyle/>
          <a:p>
            <a:r>
              <a:rPr lang="it-IT" dirty="0" smtClean="0">
                <a:solidFill>
                  <a:srgbClr val="C00000"/>
                </a:solidFill>
              </a:rPr>
              <a:t>LA TECNICA DI MEDITAZIONE HONG-SO</a:t>
            </a:r>
            <a:endParaRPr lang="it-IT" dirty="0">
              <a:solidFill>
                <a:srgbClr val="C00000"/>
              </a:solidFill>
            </a:endParaRPr>
          </a:p>
        </p:txBody>
      </p:sp>
      <p:sp>
        <p:nvSpPr>
          <p:cNvPr id="5" name="CasellaDiTesto 4"/>
          <p:cNvSpPr txBox="1"/>
          <p:nvPr/>
        </p:nvSpPr>
        <p:spPr>
          <a:xfrm>
            <a:off x="550417" y="3654071"/>
            <a:ext cx="10493404" cy="3416320"/>
          </a:xfrm>
          <a:prstGeom prst="rect">
            <a:avLst/>
          </a:prstGeom>
          <a:noFill/>
        </p:spPr>
        <p:txBody>
          <a:bodyPr wrap="square" rtlCol="0">
            <a:spAutoFit/>
          </a:bodyPr>
          <a:lstStyle/>
          <a:p>
            <a:pPr marL="342900" indent="-342900">
              <a:buAutoNum type="arabicPeriod"/>
            </a:pPr>
            <a:r>
              <a:rPr lang="it-IT" dirty="0" smtClean="0"/>
              <a:t>Siediti ,verso est , con la spina dorsale  dritta, le scapole ravvicinate il petto aperto e l’addome in dentro , palmi rivolti verso l’alto , mani sul punto dove si congiungono cosce e addome.</a:t>
            </a:r>
          </a:p>
          <a:p>
            <a:r>
              <a:rPr lang="it-IT" dirty="0" smtClean="0"/>
              <a:t>2. Rivolgi una preghiera </a:t>
            </a:r>
          </a:p>
          <a:p>
            <a:r>
              <a:rPr lang="it-IT" dirty="0" smtClean="0"/>
              <a:t>3. Inspira lentamente contando fino a 20 ‘ </a:t>
            </a:r>
            <a:r>
              <a:rPr lang="it-IT" dirty="0" smtClean="0"/>
              <a:t>trattieni </a:t>
            </a:r>
            <a:r>
              <a:rPr lang="it-IT" dirty="0" smtClean="0"/>
              <a:t>ed espira per lo stesso tempo (6-12 volte )</a:t>
            </a:r>
          </a:p>
          <a:p>
            <a:r>
              <a:rPr lang="it-IT" dirty="0"/>
              <a:t> </a:t>
            </a:r>
            <a:r>
              <a:rPr lang="it-IT" dirty="0" smtClean="0"/>
              <a:t>   Tendi il corpo e rilassa per 6 volte .</a:t>
            </a:r>
          </a:p>
          <a:p>
            <a:r>
              <a:rPr lang="it-IT" dirty="0" smtClean="0"/>
              <a:t>4. </a:t>
            </a:r>
            <a:r>
              <a:rPr lang="it-IT" dirty="0" smtClean="0"/>
              <a:t>Inspira ed Espira </a:t>
            </a:r>
            <a:r>
              <a:rPr lang="it-IT" dirty="0" smtClean="0"/>
              <a:t>forte e trattieni e poi aspetta che il respiro entri spontaneamente , recita </a:t>
            </a:r>
            <a:r>
              <a:rPr lang="it-IT" dirty="0" err="1" smtClean="0"/>
              <a:t>mentalemtne</a:t>
            </a:r>
            <a:r>
              <a:rPr lang="it-IT" dirty="0" smtClean="0"/>
              <a:t> HONG quando entra SO quando esce </a:t>
            </a:r>
            <a:r>
              <a:rPr lang="it-IT" dirty="0" smtClean="0"/>
              <a:t>.Mantieni gli occhi </a:t>
            </a:r>
            <a:r>
              <a:rPr lang="it-IT" dirty="0" smtClean="0"/>
              <a:t>chiusi rivolti in </a:t>
            </a:r>
            <a:r>
              <a:rPr lang="it-IT" dirty="0" err="1" smtClean="0"/>
              <a:t>Kusthasta</a:t>
            </a:r>
            <a:r>
              <a:rPr lang="it-IT" dirty="0" smtClean="0"/>
              <a:t>.</a:t>
            </a:r>
          </a:p>
          <a:p>
            <a:r>
              <a:rPr lang="it-IT" dirty="0" smtClean="0"/>
              <a:t>5. Ripeti per circa mezz’ora poi espira e resta a polmoni </a:t>
            </a:r>
            <a:r>
              <a:rPr lang="it-IT" dirty="0" smtClean="0"/>
              <a:t>vuoto </a:t>
            </a:r>
            <a:r>
              <a:rPr lang="it-IT" dirty="0" smtClean="0"/>
              <a:t>per tre volte e poi resta in ascolto semplicemente </a:t>
            </a:r>
            <a:r>
              <a:rPr lang="it-IT" dirty="0" smtClean="0"/>
              <a:t>(</a:t>
            </a:r>
            <a:r>
              <a:rPr lang="it-IT" dirty="0" smtClean="0"/>
              <a:t>assorbimento ).</a:t>
            </a:r>
          </a:p>
          <a:p>
            <a:r>
              <a:rPr lang="it-IT" dirty="0" smtClean="0"/>
              <a:t>Tutto dovrebbe essere preceduto dagli es. di ricarica. </a:t>
            </a:r>
          </a:p>
          <a:p>
            <a:endParaRPr lang="it-IT" dirty="0" smtClean="0"/>
          </a:p>
          <a:p>
            <a:endParaRPr lang="it-IT" dirty="0" smtClean="0"/>
          </a:p>
        </p:txBody>
      </p:sp>
    </p:spTree>
    <p:extLst>
      <p:ext uri="{BB962C8B-B14F-4D97-AF65-F5344CB8AC3E}">
        <p14:creationId xmlns:p14="http://schemas.microsoft.com/office/powerpoint/2010/main" val="17470352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59798" y="594804"/>
            <a:ext cx="11706577" cy="5632311"/>
          </a:xfrm>
          <a:prstGeom prst="rect">
            <a:avLst/>
          </a:prstGeom>
          <a:noFill/>
        </p:spPr>
        <p:txBody>
          <a:bodyPr wrap="square" rtlCol="0">
            <a:spAutoFit/>
          </a:bodyPr>
          <a:lstStyle/>
          <a:p>
            <a:r>
              <a:rPr lang="it-IT" dirty="0" smtClean="0"/>
              <a:t>Osservare il respiro coscientemente ti </a:t>
            </a:r>
            <a:r>
              <a:rPr lang="it-IT" dirty="0" err="1" smtClean="0"/>
              <a:t>permettera’</a:t>
            </a:r>
            <a:r>
              <a:rPr lang="it-IT" dirty="0" smtClean="0"/>
              <a:t> di far calmare il cuore , i polmoni  il diaframma e i</a:t>
            </a:r>
          </a:p>
          <a:p>
            <a:r>
              <a:rPr lang="it-IT" dirty="0" smtClean="0"/>
              <a:t> muscoli ,il decadimento dell’organismo  si </a:t>
            </a:r>
            <a:r>
              <a:rPr lang="it-IT" dirty="0" smtClean="0"/>
              <a:t>arresta, </a:t>
            </a:r>
            <a:r>
              <a:rPr lang="it-IT" dirty="0" err="1" smtClean="0"/>
              <a:t>cosi’</a:t>
            </a:r>
            <a:r>
              <a:rPr lang="it-IT" dirty="0" smtClean="0"/>
              <a:t> che il cuore non deve </a:t>
            </a:r>
            <a:r>
              <a:rPr lang="it-IT" dirty="0" err="1" smtClean="0"/>
              <a:t>piu’</a:t>
            </a:r>
            <a:r>
              <a:rPr lang="it-IT" dirty="0" smtClean="0"/>
              <a:t> pompare il sangue venoso nei</a:t>
            </a:r>
          </a:p>
          <a:p>
            <a:r>
              <a:rPr lang="it-IT" dirty="0" smtClean="0"/>
              <a:t> polmoni. </a:t>
            </a:r>
            <a:r>
              <a:rPr lang="it-IT" dirty="0" err="1" smtClean="0"/>
              <a:t>Cosi’</a:t>
            </a:r>
            <a:r>
              <a:rPr lang="it-IT" dirty="0" smtClean="0"/>
              <a:t> facendo i polmoni non si espandono </a:t>
            </a:r>
            <a:r>
              <a:rPr lang="it-IT" dirty="0" err="1" smtClean="0"/>
              <a:t>piu’</a:t>
            </a:r>
            <a:r>
              <a:rPr lang="it-IT" dirty="0" smtClean="0"/>
              <a:t> per ricevere ossigeno , non </a:t>
            </a:r>
            <a:r>
              <a:rPr lang="it-IT" dirty="0" err="1" smtClean="0"/>
              <a:t>c’e’</a:t>
            </a:r>
            <a:r>
              <a:rPr lang="it-IT" dirty="0" smtClean="0"/>
              <a:t> </a:t>
            </a:r>
            <a:r>
              <a:rPr lang="it-IT" dirty="0" err="1" smtClean="0"/>
              <a:t>piu’</a:t>
            </a:r>
            <a:r>
              <a:rPr lang="it-IT" dirty="0" smtClean="0"/>
              <a:t> respiro : non </a:t>
            </a:r>
            <a:r>
              <a:rPr lang="it-IT" dirty="0" err="1" smtClean="0"/>
              <a:t>c’e</a:t>
            </a:r>
            <a:r>
              <a:rPr lang="it-IT" dirty="0" smtClean="0"/>
              <a:t> ‘ </a:t>
            </a:r>
            <a:r>
              <a:rPr lang="it-IT" dirty="0" err="1" smtClean="0"/>
              <a:t>piu’</a:t>
            </a:r>
            <a:r>
              <a:rPr lang="it-IT" dirty="0" smtClean="0"/>
              <a:t> </a:t>
            </a:r>
          </a:p>
          <a:p>
            <a:r>
              <a:rPr lang="it-IT" dirty="0" smtClean="0"/>
              <a:t>bisogno </a:t>
            </a:r>
            <a:r>
              <a:rPr lang="it-IT" dirty="0" smtClean="0"/>
              <a:t>di sangue arterioso , di ossigeno , di cibo ,ci si nutre dell’ Energia Cosmica attraverso il midollo allungato.</a:t>
            </a:r>
          </a:p>
          <a:p>
            <a:r>
              <a:rPr lang="it-IT" dirty="0" smtClean="0"/>
              <a:t>Gli esercizi consapevoli di respirazione ci permettono di bruciare </a:t>
            </a:r>
            <a:r>
              <a:rPr lang="it-IT" dirty="0" smtClean="0"/>
              <a:t>l’anidride </a:t>
            </a:r>
            <a:r>
              <a:rPr lang="it-IT" dirty="0" smtClean="0"/>
              <a:t>carbonica del sangue venoso.</a:t>
            </a:r>
          </a:p>
          <a:p>
            <a:r>
              <a:rPr lang="it-IT" dirty="0" smtClean="0"/>
              <a:t>Godi di ogni momento ,  breve o lungo , di assenza di respiro .</a:t>
            </a:r>
          </a:p>
          <a:p>
            <a:r>
              <a:rPr lang="it-IT" dirty="0" smtClean="0">
                <a:solidFill>
                  <a:srgbClr val="002060"/>
                </a:solidFill>
              </a:rPr>
              <a:t>L’osservazione consapevole del respiro ci permette di distruggere metafisicamente l’identificazione dell’ Anima</a:t>
            </a:r>
          </a:p>
          <a:p>
            <a:r>
              <a:rPr lang="it-IT" dirty="0">
                <a:solidFill>
                  <a:srgbClr val="002060"/>
                </a:solidFill>
              </a:rPr>
              <a:t>c</a:t>
            </a:r>
            <a:r>
              <a:rPr lang="it-IT" dirty="0" smtClean="0">
                <a:solidFill>
                  <a:srgbClr val="002060"/>
                </a:solidFill>
              </a:rPr>
              <a:t>on il respiro e il corpo.</a:t>
            </a:r>
          </a:p>
          <a:p>
            <a:r>
              <a:rPr lang="it-IT" dirty="0" smtClean="0"/>
              <a:t>Quando accade </a:t>
            </a:r>
            <a:r>
              <a:rPr lang="it-IT" dirty="0" smtClean="0"/>
              <a:t> </a:t>
            </a:r>
            <a:r>
              <a:rPr lang="it-IT" dirty="0" err="1" smtClean="0"/>
              <a:t>Kevaila</a:t>
            </a:r>
            <a:r>
              <a:rPr lang="it-IT" dirty="0" smtClean="0"/>
              <a:t> </a:t>
            </a:r>
            <a:r>
              <a:rPr lang="it-IT" dirty="0" err="1" smtClean="0"/>
              <a:t>Kumbhaka</a:t>
            </a:r>
            <a:r>
              <a:rPr lang="it-IT" dirty="0" smtClean="0"/>
              <a:t> </a:t>
            </a:r>
            <a:r>
              <a:rPr lang="it-IT" dirty="0" smtClean="0"/>
              <a:t>(</a:t>
            </a:r>
            <a:r>
              <a:rPr lang="it-IT" dirty="0" err="1" smtClean="0"/>
              <a:t>sospensone</a:t>
            </a:r>
            <a:r>
              <a:rPr lang="it-IT" dirty="0" smtClean="0"/>
              <a:t> spontanea del respiro ) , l ‘ </a:t>
            </a:r>
            <a:r>
              <a:rPr lang="it-IT" dirty="0"/>
              <a:t>E</a:t>
            </a:r>
            <a:r>
              <a:rPr lang="it-IT" dirty="0" smtClean="0"/>
              <a:t>nergia </a:t>
            </a:r>
            <a:r>
              <a:rPr lang="it-IT" dirty="0"/>
              <a:t>V</a:t>
            </a:r>
            <a:r>
              <a:rPr lang="it-IT" dirty="0" smtClean="0"/>
              <a:t>itale che normalmente serve a </a:t>
            </a:r>
            <a:r>
              <a:rPr lang="it-IT" dirty="0" smtClean="0"/>
              <a:t>pompare 18 </a:t>
            </a:r>
            <a:r>
              <a:rPr lang="it-IT" dirty="0" smtClean="0"/>
              <a:t>tonnellate di sangue in 24 ore, si ritira nella spina dorsale e viene distribuita nelle cellule del </a:t>
            </a:r>
            <a:r>
              <a:rPr lang="it-IT" dirty="0" smtClean="0"/>
              <a:t>corpo ed elettrizzandole</a:t>
            </a:r>
            <a:r>
              <a:rPr lang="it-IT" dirty="0"/>
              <a:t> </a:t>
            </a:r>
            <a:r>
              <a:rPr lang="it-IT" dirty="0" smtClean="0"/>
              <a:t>impedisce </a:t>
            </a:r>
            <a:r>
              <a:rPr lang="it-IT" dirty="0" smtClean="0"/>
              <a:t>il decadimento .</a:t>
            </a:r>
          </a:p>
          <a:p>
            <a:r>
              <a:rPr lang="it-IT" dirty="0" smtClean="0"/>
              <a:t>Le cellule </a:t>
            </a:r>
            <a:r>
              <a:rPr lang="it-IT" dirty="0" err="1" smtClean="0"/>
              <a:t>cosi’</a:t>
            </a:r>
            <a:r>
              <a:rPr lang="it-IT" dirty="0" smtClean="0"/>
              <a:t> rivitalizzate non hanno bisogno di riparare il </a:t>
            </a:r>
            <a:r>
              <a:rPr lang="it-IT" dirty="0" smtClean="0"/>
              <a:t>decadimento e </a:t>
            </a:r>
            <a:r>
              <a:rPr lang="it-IT" dirty="0" smtClean="0"/>
              <a:t>il sangue venoso , non producendosi negli </a:t>
            </a:r>
          </a:p>
          <a:p>
            <a:r>
              <a:rPr lang="it-IT" dirty="0" smtClean="0"/>
              <a:t>organi , non ha bisogno di essere pompato al cuore nei polmoni per essere purificato dall’ ossigeno che entra con il respiro .</a:t>
            </a:r>
          </a:p>
          <a:p>
            <a:r>
              <a:rPr lang="it-IT" dirty="0" smtClean="0">
                <a:solidFill>
                  <a:srgbClr val="002060"/>
                </a:solidFill>
              </a:rPr>
              <a:t>‘’Quando il cuore si calma interrompiamo l’energia nei TELEFONO DEI SENSI (tatto-vista-gusto –olfatto-udito), concetti e </a:t>
            </a:r>
          </a:p>
          <a:p>
            <a:r>
              <a:rPr lang="it-IT" dirty="0" smtClean="0">
                <a:solidFill>
                  <a:srgbClr val="002060"/>
                </a:solidFill>
              </a:rPr>
              <a:t>Associazioni di idee legate ai sensi si arrestano in quanto non registrate nel cervello  e la mente diventa </a:t>
            </a:r>
            <a:r>
              <a:rPr lang="it-IT" dirty="0" err="1" smtClean="0">
                <a:solidFill>
                  <a:srgbClr val="002060"/>
                </a:solidFill>
              </a:rPr>
              <a:t>libera’</a:t>
            </a:r>
            <a:r>
              <a:rPr lang="it-IT" dirty="0" smtClean="0">
                <a:solidFill>
                  <a:srgbClr val="002060"/>
                </a:solidFill>
              </a:rPr>
              <a:t>’.</a:t>
            </a:r>
          </a:p>
          <a:p>
            <a:endParaRPr lang="it-IT" dirty="0" smtClean="0"/>
          </a:p>
          <a:p>
            <a:endParaRPr lang="it-IT" dirty="0" smtClean="0"/>
          </a:p>
          <a:p>
            <a:endParaRPr lang="it-IT" dirty="0" smtClean="0"/>
          </a:p>
          <a:p>
            <a:endParaRPr lang="it-IT" dirty="0" smtClean="0"/>
          </a:p>
          <a:p>
            <a:endParaRPr lang="it-IT" dirty="0"/>
          </a:p>
        </p:txBody>
      </p:sp>
    </p:spTree>
    <p:extLst>
      <p:ext uri="{BB962C8B-B14F-4D97-AF65-F5344CB8AC3E}">
        <p14:creationId xmlns:p14="http://schemas.microsoft.com/office/powerpoint/2010/main" val="38403686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56264" y="435006"/>
            <a:ext cx="4828822" cy="369332"/>
          </a:xfrm>
          <a:prstGeom prst="rect">
            <a:avLst/>
          </a:prstGeom>
          <a:noFill/>
        </p:spPr>
        <p:txBody>
          <a:bodyPr wrap="none" rtlCol="0">
            <a:spAutoFit/>
          </a:bodyPr>
          <a:lstStyle/>
          <a:p>
            <a:r>
              <a:rPr lang="it-IT" dirty="0" smtClean="0">
                <a:solidFill>
                  <a:srgbClr val="7030A0"/>
                </a:solidFill>
              </a:rPr>
              <a:t>CANTI E AFFERMAZIONI PER SUPERARE LA PAURA</a:t>
            </a:r>
            <a:endParaRPr lang="it-IT" dirty="0">
              <a:solidFill>
                <a:srgbClr val="7030A0"/>
              </a:solidFill>
            </a:endParaRPr>
          </a:p>
        </p:txBody>
      </p:sp>
      <p:sp>
        <p:nvSpPr>
          <p:cNvPr id="3" name="CasellaDiTesto 2"/>
          <p:cNvSpPr txBox="1"/>
          <p:nvPr/>
        </p:nvSpPr>
        <p:spPr>
          <a:xfrm>
            <a:off x="470517" y="1207363"/>
            <a:ext cx="11225317" cy="1754326"/>
          </a:xfrm>
          <a:prstGeom prst="rect">
            <a:avLst/>
          </a:prstGeom>
          <a:noFill/>
        </p:spPr>
        <p:txBody>
          <a:bodyPr wrap="none" rtlCol="0">
            <a:spAutoFit/>
          </a:bodyPr>
          <a:lstStyle/>
          <a:p>
            <a:r>
              <a:rPr lang="it-IT" dirty="0" smtClean="0"/>
              <a:t>E’ importante cantare o affermare coscienti di </a:t>
            </a:r>
            <a:r>
              <a:rPr lang="it-IT" dirty="0" err="1" smtClean="0"/>
              <a:t>cio’</a:t>
            </a:r>
            <a:r>
              <a:rPr lang="it-IT" dirty="0" smtClean="0"/>
              <a:t> che si sta dicendo e intonandolo prima a voce alta poi a voce bassa </a:t>
            </a:r>
          </a:p>
          <a:p>
            <a:r>
              <a:rPr lang="it-IT" dirty="0" smtClean="0"/>
              <a:t> </a:t>
            </a:r>
            <a:r>
              <a:rPr lang="it-IT" dirty="0" smtClean="0"/>
              <a:t>poi mentalmente nel sub-conscio e poi nella super coscienza , fino a sintonizzarsi e a diventare un ‘ unica cosa con</a:t>
            </a:r>
          </a:p>
          <a:p>
            <a:r>
              <a:rPr lang="it-IT" dirty="0" smtClean="0"/>
              <a:t> esse/i . </a:t>
            </a:r>
          </a:p>
          <a:p>
            <a:r>
              <a:rPr lang="it-IT" dirty="0" smtClean="0"/>
              <a:t>Una volta che le frasi raggiungono la super-coscienza e la convinzione </a:t>
            </a:r>
            <a:r>
              <a:rPr lang="it-IT" dirty="0" smtClean="0"/>
              <a:t>interiore , </a:t>
            </a:r>
            <a:r>
              <a:rPr lang="it-IT" dirty="0" smtClean="0"/>
              <a:t>si </a:t>
            </a:r>
            <a:r>
              <a:rPr lang="it-IT" dirty="0" err="1" smtClean="0"/>
              <a:t>creera’</a:t>
            </a:r>
            <a:r>
              <a:rPr lang="it-IT" dirty="0" smtClean="0"/>
              <a:t> una scarica di energia </a:t>
            </a:r>
          </a:p>
          <a:p>
            <a:r>
              <a:rPr lang="it-IT" dirty="0" smtClean="0"/>
              <a:t>‘</a:t>
            </a:r>
            <a:r>
              <a:rPr lang="it-IT" dirty="0" smtClean="0">
                <a:solidFill>
                  <a:schemeClr val="accent5">
                    <a:lumMod val="75000"/>
                  </a:schemeClr>
                </a:solidFill>
              </a:rPr>
              <a:t>’CHE VIBRERA’ E GUARIRA’ I TESSUTI MALATI DEL CORPO ,DELLA MENTE E DELL’ ANIMA , FULMINANDO I BATTERI</a:t>
            </a:r>
          </a:p>
          <a:p>
            <a:r>
              <a:rPr lang="it-IT" dirty="0" smtClean="0">
                <a:solidFill>
                  <a:schemeClr val="accent5">
                    <a:lumMod val="75000"/>
                  </a:schemeClr>
                </a:solidFill>
              </a:rPr>
              <a:t>FISICI ,PARALIZZANDO LE PAURE MENTALI E RIDUCENDO IN CENERE L’IGNORANZA</a:t>
            </a:r>
            <a:r>
              <a:rPr lang="it-IT" dirty="0" smtClean="0"/>
              <a:t>’’</a:t>
            </a:r>
            <a:endParaRPr lang="it-IT" dirty="0"/>
          </a:p>
        </p:txBody>
      </p:sp>
      <p:sp>
        <p:nvSpPr>
          <p:cNvPr id="4" name="CasellaDiTesto 3"/>
          <p:cNvSpPr txBox="1"/>
          <p:nvPr/>
        </p:nvSpPr>
        <p:spPr>
          <a:xfrm>
            <a:off x="310719" y="3657600"/>
            <a:ext cx="5456284" cy="1500326"/>
          </a:xfrm>
          <a:prstGeom prst="rect">
            <a:avLst/>
          </a:prstGeom>
          <a:noFill/>
        </p:spPr>
        <p:txBody>
          <a:bodyPr wrap="square" rtlCol="0">
            <a:spAutoFit/>
          </a:bodyPr>
          <a:lstStyle/>
          <a:p>
            <a:r>
              <a:rPr lang="it-IT" dirty="0" smtClean="0"/>
              <a:t>Dalla raccolta </a:t>
            </a:r>
            <a:r>
              <a:rPr lang="it-IT" dirty="0" err="1" smtClean="0"/>
              <a:t>deI</a:t>
            </a:r>
            <a:r>
              <a:rPr lang="it-IT" dirty="0" smtClean="0"/>
              <a:t> ‘CANTI COSMICI’:</a:t>
            </a:r>
          </a:p>
          <a:p>
            <a:r>
              <a:rPr lang="it-IT" dirty="0" smtClean="0"/>
              <a:t>                                        </a:t>
            </a:r>
            <a:r>
              <a:rPr lang="it-IT" dirty="0" smtClean="0">
                <a:solidFill>
                  <a:srgbClr val="FF0000"/>
                </a:solidFill>
              </a:rPr>
              <a:t>CANTI </a:t>
            </a:r>
          </a:p>
          <a:p>
            <a:pPr marL="285750" indent="-285750">
              <a:buFontTx/>
              <a:buChar char="-"/>
            </a:pPr>
            <a:r>
              <a:rPr lang="it-IT" dirty="0" smtClean="0"/>
              <a:t>QUANDO IL SOGNARE I SOGNI MIEI SARA’ CESSATO.</a:t>
            </a:r>
          </a:p>
          <a:p>
            <a:pPr marL="285750" indent="-285750">
              <a:buFontTx/>
              <a:buChar char="-"/>
            </a:pPr>
            <a:r>
              <a:rPr lang="it-IT" dirty="0" smtClean="0"/>
              <a:t>DAL MIO SOGNO RISVEGLIAMI, SIGNORE</a:t>
            </a:r>
          </a:p>
          <a:p>
            <a:r>
              <a:rPr lang="it-IT" dirty="0" smtClean="0"/>
              <a:t>-    L’ANIMA MIA CONTINUA IL SUO CAMMINO</a:t>
            </a:r>
          </a:p>
        </p:txBody>
      </p:sp>
      <p:sp>
        <p:nvSpPr>
          <p:cNvPr id="5" name="CasellaDiTesto 4"/>
          <p:cNvSpPr txBox="1"/>
          <p:nvPr/>
        </p:nvSpPr>
        <p:spPr>
          <a:xfrm>
            <a:off x="5983550" y="3657600"/>
            <a:ext cx="5592932" cy="1754326"/>
          </a:xfrm>
          <a:prstGeom prst="rect">
            <a:avLst/>
          </a:prstGeom>
          <a:noFill/>
        </p:spPr>
        <p:txBody>
          <a:bodyPr wrap="square" rtlCol="0">
            <a:spAutoFit/>
          </a:bodyPr>
          <a:lstStyle/>
          <a:p>
            <a:r>
              <a:rPr lang="it-IT" dirty="0" smtClean="0">
                <a:solidFill>
                  <a:srgbClr val="FF0000"/>
                </a:solidFill>
              </a:rPr>
              <a:t>EFFETTI PSICOLOGICI E SPIRITUALI </a:t>
            </a:r>
          </a:p>
          <a:p>
            <a:endParaRPr lang="it-IT" dirty="0" smtClean="0">
              <a:solidFill>
                <a:srgbClr val="FF0000"/>
              </a:solidFill>
            </a:endParaRPr>
          </a:p>
          <a:p>
            <a:r>
              <a:rPr lang="it-IT" dirty="0" smtClean="0"/>
              <a:t>Superare la paura della morte e ascendere verso Dio</a:t>
            </a:r>
          </a:p>
          <a:p>
            <a:r>
              <a:rPr lang="it-IT" dirty="0" smtClean="0"/>
              <a:t>Superare la paura della morte e ottenere la salvezza finale</a:t>
            </a:r>
          </a:p>
          <a:p>
            <a:r>
              <a:rPr lang="it-IT" dirty="0" smtClean="0"/>
              <a:t>Allontana la </a:t>
            </a:r>
            <a:r>
              <a:rPr lang="it-IT" dirty="0" err="1" smtClean="0"/>
              <a:t>paura,il</a:t>
            </a:r>
            <a:r>
              <a:rPr lang="it-IT" dirty="0" smtClean="0"/>
              <a:t> fallimento e lo scoraggiamento </a:t>
            </a:r>
            <a:endParaRPr lang="it-IT" dirty="0"/>
          </a:p>
          <a:p>
            <a:endParaRPr lang="it-IT" dirty="0" smtClean="0"/>
          </a:p>
        </p:txBody>
      </p:sp>
    </p:spTree>
    <p:extLst>
      <p:ext uri="{BB962C8B-B14F-4D97-AF65-F5344CB8AC3E}">
        <p14:creationId xmlns:p14="http://schemas.microsoft.com/office/powerpoint/2010/main" val="1283249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62796" y="577049"/>
            <a:ext cx="5183278" cy="646331"/>
          </a:xfrm>
          <a:prstGeom prst="rect">
            <a:avLst/>
          </a:prstGeom>
          <a:noFill/>
        </p:spPr>
        <p:txBody>
          <a:bodyPr wrap="none" rtlCol="0">
            <a:spAutoFit/>
          </a:bodyPr>
          <a:lstStyle/>
          <a:p>
            <a:r>
              <a:rPr lang="it-IT" dirty="0" smtClean="0">
                <a:solidFill>
                  <a:srgbClr val="7030A0"/>
                </a:solidFill>
              </a:rPr>
              <a:t>11 AFFERMAZIONI POTENTI PER SUPERARE LA PAURA</a:t>
            </a:r>
          </a:p>
          <a:p>
            <a:endParaRPr lang="it-IT" dirty="0"/>
          </a:p>
        </p:txBody>
      </p:sp>
      <p:sp>
        <p:nvSpPr>
          <p:cNvPr id="3" name="Ovale 2"/>
          <p:cNvSpPr/>
          <p:nvPr/>
        </p:nvSpPr>
        <p:spPr>
          <a:xfrm>
            <a:off x="275208" y="900214"/>
            <a:ext cx="3639844" cy="316045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b="1" dirty="0" smtClean="0">
                <a:solidFill>
                  <a:srgbClr val="7030A0"/>
                </a:solidFill>
              </a:rPr>
              <a:t>1.Il </a:t>
            </a:r>
            <a:r>
              <a:rPr lang="it-IT" b="1" dirty="0">
                <a:solidFill>
                  <a:srgbClr val="7030A0"/>
                </a:solidFill>
              </a:rPr>
              <a:t>velo </a:t>
            </a:r>
            <a:r>
              <a:rPr lang="it-IT" b="1" dirty="0" smtClean="0">
                <a:solidFill>
                  <a:srgbClr val="7030A0"/>
                </a:solidFill>
              </a:rPr>
              <a:t> </a:t>
            </a:r>
            <a:r>
              <a:rPr lang="it-IT" b="1" dirty="0">
                <a:solidFill>
                  <a:srgbClr val="7030A0"/>
                </a:solidFill>
              </a:rPr>
              <a:t>della Madre </a:t>
            </a:r>
            <a:r>
              <a:rPr lang="it-IT" b="1" dirty="0" err="1" smtClean="0">
                <a:solidFill>
                  <a:srgbClr val="7030A0"/>
                </a:solidFill>
              </a:rPr>
              <a:t>Divina</a:t>
            </a:r>
            <a:r>
              <a:rPr lang="it-IT" dirty="0" err="1" smtClean="0">
                <a:solidFill>
                  <a:srgbClr val="7030A0"/>
                </a:solidFill>
              </a:rPr>
              <a:t>,con</a:t>
            </a:r>
            <a:r>
              <a:rPr lang="it-IT" dirty="0" smtClean="0">
                <a:solidFill>
                  <a:srgbClr val="7030A0"/>
                </a:solidFill>
              </a:rPr>
              <a:t> il velo di Pace della Madre Divina </a:t>
            </a:r>
            <a:r>
              <a:rPr lang="it-IT" dirty="0">
                <a:solidFill>
                  <a:srgbClr val="7030A0"/>
                </a:solidFill>
              </a:rPr>
              <a:t>tergerò dal volto silenzioso dell’anima le mie paure illusorie di malattia, tristezza e </a:t>
            </a:r>
            <a:r>
              <a:rPr lang="it-IT" dirty="0" smtClean="0">
                <a:solidFill>
                  <a:srgbClr val="7030A0"/>
                </a:solidFill>
              </a:rPr>
              <a:t>ignoranza.</a:t>
            </a:r>
            <a:endParaRPr lang="it-IT" dirty="0">
              <a:solidFill>
                <a:srgbClr val="7030A0"/>
              </a:solidFill>
            </a:endParaRPr>
          </a:p>
        </p:txBody>
      </p:sp>
      <p:sp>
        <p:nvSpPr>
          <p:cNvPr id="4" name="Ovale 3"/>
          <p:cNvSpPr/>
          <p:nvPr/>
        </p:nvSpPr>
        <p:spPr>
          <a:xfrm>
            <a:off x="4252403" y="900214"/>
            <a:ext cx="3852908" cy="29740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2.SENZA TIMORE VERSO LA LIBERTA’</a:t>
            </a:r>
          </a:p>
          <a:p>
            <a:pPr algn="ctr"/>
            <a:r>
              <a:rPr lang="it-IT" dirty="0" err="1" smtClean="0"/>
              <a:t>Spezzero’</a:t>
            </a:r>
            <a:r>
              <a:rPr lang="it-IT" dirty="0" smtClean="0"/>
              <a:t> le vergognose </a:t>
            </a:r>
          </a:p>
          <a:p>
            <a:pPr algn="ctr"/>
            <a:r>
              <a:rPr lang="it-IT" dirty="0" smtClean="0"/>
              <a:t>catene dell’indolenza e mi </a:t>
            </a:r>
            <a:r>
              <a:rPr lang="it-IT" dirty="0" err="1" smtClean="0"/>
              <a:t>incamminero’</a:t>
            </a:r>
            <a:r>
              <a:rPr lang="it-IT" dirty="0" smtClean="0"/>
              <a:t>  ,impavido, verso la </a:t>
            </a:r>
            <a:r>
              <a:rPr lang="it-IT" dirty="0" err="1" smtClean="0"/>
              <a:t>liberta’</a:t>
            </a:r>
            <a:r>
              <a:rPr lang="it-IT" dirty="0" smtClean="0"/>
              <a:t> facendomi strada attraverso foreste di</a:t>
            </a:r>
          </a:p>
          <a:p>
            <a:pPr algn="ctr"/>
            <a:r>
              <a:rPr lang="it-IT" dirty="0" smtClean="0"/>
              <a:t>Limitazioni e illusioni  </a:t>
            </a:r>
            <a:endParaRPr lang="it-IT" dirty="0"/>
          </a:p>
        </p:txBody>
      </p:sp>
      <p:sp>
        <p:nvSpPr>
          <p:cNvPr id="5" name="Ovale 4"/>
          <p:cNvSpPr/>
          <p:nvPr/>
        </p:nvSpPr>
        <p:spPr>
          <a:xfrm>
            <a:off x="-46164" y="4060665"/>
            <a:ext cx="4527611" cy="2512380"/>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dirty="0" smtClean="0"/>
              <a:t>4.IL MIO VERO SE’. Sono senza paura .Sono fatto della sostanza di Dio. Sono una scintilla del </a:t>
            </a:r>
            <a:r>
              <a:rPr lang="it-IT" dirty="0"/>
              <a:t>F</a:t>
            </a:r>
            <a:r>
              <a:rPr lang="it-IT" dirty="0" smtClean="0"/>
              <a:t>uoco cosmico .Sono un Atomo della grande Fiamma. Sono una cellula dell’Immenso Corpo del Padre. Mio Padre e io siamo UNA COSA SOLA .</a:t>
            </a:r>
            <a:endParaRPr lang="it-IT" dirty="0"/>
          </a:p>
        </p:txBody>
      </p:sp>
      <p:sp>
        <p:nvSpPr>
          <p:cNvPr id="6" name="Ovale 5"/>
          <p:cNvSpPr/>
          <p:nvPr/>
        </p:nvSpPr>
        <p:spPr>
          <a:xfrm>
            <a:off x="4379836" y="3874233"/>
            <a:ext cx="4323425" cy="270768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t-IT" dirty="0" smtClean="0"/>
              <a:t>5.SEMPRE PIU’ POTERE .So che ogni apparente </a:t>
            </a:r>
            <a:r>
              <a:rPr lang="it-IT" dirty="0" err="1" smtClean="0"/>
              <a:t>difficolta’</a:t>
            </a:r>
            <a:r>
              <a:rPr lang="it-IT" dirty="0" smtClean="0"/>
              <a:t> altro non e che un invito a sprigionare il potere che </a:t>
            </a:r>
            <a:r>
              <a:rPr lang="it-IT" dirty="0" err="1" smtClean="0"/>
              <a:t>gia’</a:t>
            </a:r>
            <a:r>
              <a:rPr lang="it-IT" dirty="0" smtClean="0"/>
              <a:t> possiedo . Nell’esprimere questo potere , io divento sempre </a:t>
            </a:r>
            <a:r>
              <a:rPr lang="it-IT" dirty="0" err="1" smtClean="0"/>
              <a:t>piu’</a:t>
            </a:r>
            <a:r>
              <a:rPr lang="it-IT" dirty="0" smtClean="0"/>
              <a:t> forte e saggio .</a:t>
            </a:r>
            <a:endParaRPr lang="it-IT" dirty="0"/>
          </a:p>
        </p:txBody>
      </p:sp>
      <p:sp>
        <p:nvSpPr>
          <p:cNvPr id="8" name="Ovale 7"/>
          <p:cNvSpPr/>
          <p:nvPr/>
        </p:nvSpPr>
        <p:spPr>
          <a:xfrm>
            <a:off x="8090701" y="382386"/>
            <a:ext cx="4081548" cy="5212079"/>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it-IT" dirty="0" smtClean="0"/>
              <a:t>3.RIDO DELLE PAURE</a:t>
            </a:r>
          </a:p>
          <a:p>
            <a:pPr algn="ctr"/>
            <a:r>
              <a:rPr lang="it-IT" dirty="0" smtClean="0"/>
              <a:t>Rido di </a:t>
            </a:r>
            <a:r>
              <a:rPr lang="it-IT" dirty="0" err="1" smtClean="0"/>
              <a:t>tutt</a:t>
            </a:r>
            <a:r>
              <a:rPr lang="it-IT" dirty="0" smtClean="0"/>
              <a:t> le paure , </a:t>
            </a:r>
            <a:r>
              <a:rPr lang="it-IT" dirty="0" err="1" smtClean="0"/>
              <a:t>perche</a:t>
            </a:r>
            <a:r>
              <a:rPr lang="it-IT" dirty="0" smtClean="0"/>
              <a:t>’ il mio protettore , Padre ,Madre e Amato Dio e specialmente vigile, </a:t>
            </a:r>
            <a:r>
              <a:rPr lang="it-IT" dirty="0" err="1" smtClean="0"/>
              <a:t>deso</a:t>
            </a:r>
            <a:r>
              <a:rPr lang="it-IT" dirty="0" smtClean="0"/>
              <a:t> e presente ovunque, con il preciso intento di proteggermi dalle tentazioni del </a:t>
            </a:r>
            <a:r>
              <a:rPr lang="it-IT" dirty="0" err="1" smtClean="0"/>
              <a:t>male.Sono</a:t>
            </a:r>
            <a:r>
              <a:rPr lang="it-IT" dirty="0" smtClean="0"/>
              <a:t> al sicuro dietro i bastioni della mia buona </a:t>
            </a:r>
            <a:r>
              <a:rPr lang="it-IT" dirty="0" err="1" smtClean="0"/>
              <a:t>conoscenza.Ho</a:t>
            </a:r>
            <a:r>
              <a:rPr lang="it-IT" dirty="0" smtClean="0"/>
              <a:t> incendiato le tenebre del passato .Mi interessa solo il presente </a:t>
            </a:r>
          </a:p>
          <a:p>
            <a:pPr algn="ctr"/>
            <a:endParaRPr lang="it-IT" dirty="0"/>
          </a:p>
        </p:txBody>
      </p:sp>
    </p:spTree>
    <p:extLst>
      <p:ext uri="{BB962C8B-B14F-4D97-AF65-F5344CB8AC3E}">
        <p14:creationId xmlns:p14="http://schemas.microsoft.com/office/powerpoint/2010/main" val="3180536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50771" y="29333"/>
            <a:ext cx="5195303" cy="646331"/>
          </a:xfrm>
          <a:prstGeom prst="rect">
            <a:avLst/>
          </a:prstGeom>
          <a:noFill/>
        </p:spPr>
        <p:txBody>
          <a:bodyPr wrap="square" rtlCol="0">
            <a:spAutoFit/>
          </a:bodyPr>
          <a:lstStyle/>
          <a:p>
            <a:r>
              <a:rPr lang="it-IT" dirty="0" smtClean="0">
                <a:solidFill>
                  <a:srgbClr val="7030A0"/>
                </a:solidFill>
              </a:rPr>
              <a:t>11 AFFERMAZIONI POTENTI PER SUPERARE LA PAURA</a:t>
            </a:r>
          </a:p>
          <a:p>
            <a:endParaRPr lang="it-IT" dirty="0"/>
          </a:p>
        </p:txBody>
      </p:sp>
      <p:sp>
        <p:nvSpPr>
          <p:cNvPr id="3" name="Ovale 2"/>
          <p:cNvSpPr/>
          <p:nvPr/>
        </p:nvSpPr>
        <p:spPr>
          <a:xfrm>
            <a:off x="-141814" y="-22157"/>
            <a:ext cx="3639844" cy="316045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dirty="0" smtClean="0">
                <a:solidFill>
                  <a:srgbClr val="7030A0"/>
                </a:solidFill>
              </a:rPr>
              <a:t>6. DIO ATTRAVERSO DI ME .</a:t>
            </a:r>
          </a:p>
          <a:p>
            <a:pPr algn="ctr"/>
            <a:r>
              <a:rPr lang="it-IT" dirty="0" smtClean="0">
                <a:solidFill>
                  <a:srgbClr val="7030A0"/>
                </a:solidFill>
              </a:rPr>
              <a:t>Mi rilasso e lascio andare ogni mia preoccupazione e permetto a Dio di manifestarsi attraverso di me come perfetta Pace Amore e Saggezza .</a:t>
            </a:r>
            <a:endParaRPr lang="it-IT" dirty="0">
              <a:solidFill>
                <a:srgbClr val="7030A0"/>
              </a:solidFill>
            </a:endParaRPr>
          </a:p>
        </p:txBody>
      </p:sp>
      <p:sp>
        <p:nvSpPr>
          <p:cNvPr id="4" name="Ovale 3"/>
          <p:cNvSpPr/>
          <p:nvPr/>
        </p:nvSpPr>
        <p:spPr>
          <a:xfrm>
            <a:off x="3079778" y="287754"/>
            <a:ext cx="5443791" cy="38296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7.SONO UN RE .</a:t>
            </a:r>
          </a:p>
          <a:p>
            <a:pPr algn="ctr"/>
            <a:r>
              <a:rPr lang="it-IT" dirty="0" smtClean="0"/>
              <a:t>Sono il re di me stesso non il re dei miei averi, schiavo della fantasia . Non possiedo nulla eppure sono il re del mio Eterno Regno di Pace. Non sono </a:t>
            </a:r>
            <a:r>
              <a:rPr lang="it-IT" dirty="0" err="1" smtClean="0"/>
              <a:t>piu</a:t>
            </a:r>
            <a:r>
              <a:rPr lang="it-IT" dirty="0" smtClean="0"/>
              <a:t> uno schiavo al servizio  delle paure di possibili perdite .Non ho nulla da perdere sono seduto sul trono del perenne appagamento .Sono davvero un Re </a:t>
            </a:r>
            <a:endParaRPr lang="it-IT" dirty="0"/>
          </a:p>
        </p:txBody>
      </p:sp>
      <p:sp>
        <p:nvSpPr>
          <p:cNvPr id="5" name="Ovale 4"/>
          <p:cNvSpPr/>
          <p:nvPr/>
        </p:nvSpPr>
        <p:spPr>
          <a:xfrm>
            <a:off x="191727" y="3189784"/>
            <a:ext cx="4491896" cy="397658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t-IT" dirty="0" smtClean="0"/>
              <a:t>9. DIETRO LA MIA MENTE C’E’ </a:t>
            </a:r>
            <a:r>
              <a:rPr lang="it-IT" dirty="0" err="1" smtClean="0"/>
              <a:t>DIO.La</a:t>
            </a:r>
            <a:r>
              <a:rPr lang="it-IT" dirty="0" smtClean="0"/>
              <a:t> vita Eterna di Dio scorre ora attraverso di me .Sono immortale . Dietro le onde della mia Coscienza si cela L’Oceano della Coscienza Cosmica. Dietro le increspature della mia mente si cela l’oceano della </a:t>
            </a:r>
            <a:r>
              <a:rPr lang="it-IT" dirty="0" err="1" smtClean="0"/>
              <a:t>Vastita’</a:t>
            </a:r>
            <a:r>
              <a:rPr lang="it-IT" dirty="0" smtClean="0"/>
              <a:t> di Dio .Sono protetto dalla Mente Divina , che si cela appena dietro la mia Coscienza.</a:t>
            </a:r>
          </a:p>
          <a:p>
            <a:pPr algn="ctr"/>
            <a:endParaRPr lang="it-IT" dirty="0"/>
          </a:p>
        </p:txBody>
      </p:sp>
      <p:sp>
        <p:nvSpPr>
          <p:cNvPr id="6" name="Ovale 5"/>
          <p:cNvSpPr/>
          <p:nvPr/>
        </p:nvSpPr>
        <p:spPr>
          <a:xfrm>
            <a:off x="4140217" y="3891074"/>
            <a:ext cx="5636030" cy="284171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it-IT" dirty="0" smtClean="0"/>
              <a:t>10.L’ONDA IMMORTALE DELLA MIA VITA.</a:t>
            </a:r>
          </a:p>
          <a:p>
            <a:pPr algn="ctr"/>
            <a:r>
              <a:rPr lang="it-IT" dirty="0" smtClean="0"/>
              <a:t>L’oceano dello Spirito </a:t>
            </a:r>
            <a:r>
              <a:rPr lang="it-IT" dirty="0" err="1" smtClean="0"/>
              <a:t>e’</a:t>
            </a:r>
            <a:r>
              <a:rPr lang="it-IT" dirty="0" smtClean="0"/>
              <a:t> divenuto la piccola onda della mia Anima. Che galleggi nascendo o scompaia morendo nell’Oceano della Coscienza Cosmica , l’onda della mia vita non </a:t>
            </a:r>
            <a:r>
              <a:rPr lang="it-IT" dirty="0" err="1" smtClean="0"/>
              <a:t>puo’</a:t>
            </a:r>
            <a:r>
              <a:rPr lang="it-IT" dirty="0" smtClean="0"/>
              <a:t> morire ,</a:t>
            </a:r>
            <a:r>
              <a:rPr lang="it-IT" dirty="0" err="1" smtClean="0"/>
              <a:t>perche</a:t>
            </a:r>
            <a:r>
              <a:rPr lang="it-IT" dirty="0" smtClean="0"/>
              <a:t>’ io sono Coscienza indistruttibile , protetta nel grembo Immortale dello Spirito </a:t>
            </a:r>
            <a:endParaRPr lang="it-IT" dirty="0"/>
          </a:p>
        </p:txBody>
      </p:sp>
      <p:sp>
        <p:nvSpPr>
          <p:cNvPr id="8" name="Ovale 7"/>
          <p:cNvSpPr/>
          <p:nvPr/>
        </p:nvSpPr>
        <p:spPr>
          <a:xfrm>
            <a:off x="8894617" y="2772963"/>
            <a:ext cx="3485523" cy="3775333"/>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it-IT" dirty="0" smtClean="0"/>
              <a:t>11.SONO FORTE.</a:t>
            </a:r>
          </a:p>
          <a:p>
            <a:pPr algn="ctr"/>
            <a:r>
              <a:rPr lang="it-IT" dirty="0" smtClean="0"/>
              <a:t>Io sono forte, Io sono forza , Io sono sano io sono salute , io ho successo io sono il successo , </a:t>
            </a:r>
            <a:r>
              <a:rPr lang="it-IT" dirty="0" err="1" smtClean="0"/>
              <a:t>iosono</a:t>
            </a:r>
            <a:r>
              <a:rPr lang="it-IT" dirty="0" smtClean="0"/>
              <a:t> beato io sono </a:t>
            </a:r>
            <a:r>
              <a:rPr lang="it-IT" dirty="0" err="1" smtClean="0"/>
              <a:t>Beatitudinne</a:t>
            </a:r>
            <a:r>
              <a:rPr lang="it-IT" dirty="0" smtClean="0"/>
              <a:t>, io sono pacifico io sono Pace, io sono immortale io sono </a:t>
            </a:r>
            <a:r>
              <a:rPr lang="it-IT" dirty="0" err="1" smtClean="0"/>
              <a:t>Immortalita’</a:t>
            </a:r>
            <a:r>
              <a:rPr lang="it-IT" dirty="0" smtClean="0"/>
              <a:t> ,</a:t>
            </a:r>
          </a:p>
          <a:p>
            <a:pPr algn="ctr"/>
            <a:r>
              <a:rPr lang="it-IT" dirty="0" smtClean="0"/>
              <a:t>PACE,BEATITUDINE, PACE ! </a:t>
            </a:r>
            <a:endParaRPr lang="it-IT" dirty="0"/>
          </a:p>
        </p:txBody>
      </p:sp>
      <p:sp>
        <p:nvSpPr>
          <p:cNvPr id="9" name="Ovale 8"/>
          <p:cNvSpPr/>
          <p:nvPr/>
        </p:nvSpPr>
        <p:spPr>
          <a:xfrm>
            <a:off x="8003091" y="-83388"/>
            <a:ext cx="3025833" cy="2989355"/>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it-IT" dirty="0" smtClean="0">
                <a:solidFill>
                  <a:srgbClr val="7030A0"/>
                </a:solidFill>
              </a:rPr>
              <a:t>8.UN FIGLIO DI DIO .</a:t>
            </a:r>
          </a:p>
          <a:p>
            <a:pPr algn="ctr"/>
            <a:r>
              <a:rPr lang="it-IT" dirty="0" smtClean="0">
                <a:solidFill>
                  <a:srgbClr val="7030A0"/>
                </a:solidFill>
              </a:rPr>
              <a:t>Sono figlio di Dio .Non ho nulla da temere eccetto i miei stessi errori , indotti dalla mia ignoranza.</a:t>
            </a:r>
          </a:p>
          <a:p>
            <a:pPr algn="ctr"/>
            <a:endParaRPr lang="it-IT" dirty="0">
              <a:solidFill>
                <a:srgbClr val="7030A0"/>
              </a:solidFill>
            </a:endParaRPr>
          </a:p>
        </p:txBody>
      </p:sp>
    </p:spTree>
    <p:extLst>
      <p:ext uri="{BB962C8B-B14F-4D97-AF65-F5344CB8AC3E}">
        <p14:creationId xmlns:p14="http://schemas.microsoft.com/office/powerpoint/2010/main" val="8421995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5912528" y="1074198"/>
            <a:ext cx="4110361" cy="5078313"/>
          </a:xfrm>
          <a:prstGeom prst="rect">
            <a:avLst/>
          </a:prstGeom>
        </p:spPr>
        <p:txBody>
          <a:bodyPr wrap="square">
            <a:spAutoFit/>
          </a:bodyPr>
          <a:lstStyle/>
          <a:p>
            <a:r>
              <a:rPr lang="it-IT" dirty="0">
                <a:solidFill>
                  <a:srgbClr val="000000"/>
                </a:solidFill>
                <a:latin typeface="-apple-system"/>
              </a:rPr>
              <a:t>«Tu sei il miglior rifugio antiaereo. Quando le nubi della guerra devastante faranno piovere fuoco e morte, non </a:t>
            </a:r>
            <a:r>
              <a:rPr lang="it-IT" dirty="0" err="1">
                <a:solidFill>
                  <a:srgbClr val="000000"/>
                </a:solidFill>
                <a:latin typeface="-apple-system"/>
              </a:rPr>
              <a:t>dimentichero</a:t>
            </a:r>
            <a:r>
              <a:rPr lang="it-IT" dirty="0">
                <a:solidFill>
                  <a:srgbClr val="000000"/>
                </a:solidFill>
                <a:latin typeface="-apple-system"/>
              </a:rPr>
              <a:t>̀ che Tu, o Dio, sei il mio miglior rifugio antiaereo. Nella vita e nella morte, nella malattia, nella carestia, nella pestilenza e nella </a:t>
            </a:r>
            <a:r>
              <a:rPr lang="it-IT" dirty="0" err="1">
                <a:solidFill>
                  <a:srgbClr val="000000"/>
                </a:solidFill>
                <a:latin typeface="-apple-system"/>
              </a:rPr>
              <a:t>poverta</a:t>
            </a:r>
            <a:r>
              <a:rPr lang="it-IT" dirty="0">
                <a:solidFill>
                  <a:srgbClr val="000000"/>
                </a:solidFill>
                <a:latin typeface="-apple-system"/>
              </a:rPr>
              <a:t>̀, mi aggrappo a Te, </a:t>
            </a:r>
            <a:r>
              <a:rPr lang="it-IT" dirty="0" err="1">
                <a:solidFill>
                  <a:srgbClr val="000000"/>
                </a:solidFill>
                <a:latin typeface="-apple-system"/>
              </a:rPr>
              <a:t>poiche</a:t>
            </a:r>
            <a:r>
              <a:rPr lang="it-IT" dirty="0">
                <a:solidFill>
                  <a:srgbClr val="000000"/>
                </a:solidFill>
                <a:latin typeface="-apple-system"/>
              </a:rPr>
              <a:t>́ Tu solo puoi dimostrarmi che, in tutte le esperienze duali della vita, la mia anima rimane illesa. Mi proteggerai sempre e mi farai capire che sono immortale e non sfiorato dalle mutevoli condizioni dell’infanzia, della giovinezza e della vecchiaia, né dalle condizioni del mondo, sia nella pace che nei conflitti». ✨ 𝑷𝒂𝒓𝒂𝒎𝒉𝒂𝒏𝒔𝒂 𝒀𝒐𝒈𝒂𝒏𝒂𝒏𝒅𝒂 </a:t>
            </a:r>
            <a:endParaRPr lang="it-IT" dirty="0"/>
          </a:p>
        </p:txBody>
      </p:sp>
      <p:sp>
        <p:nvSpPr>
          <p:cNvPr id="5" name="CasellaDiTesto 4"/>
          <p:cNvSpPr txBox="1"/>
          <p:nvPr/>
        </p:nvSpPr>
        <p:spPr>
          <a:xfrm>
            <a:off x="2716567" y="461639"/>
            <a:ext cx="1255985" cy="369332"/>
          </a:xfrm>
          <a:prstGeom prst="rect">
            <a:avLst/>
          </a:prstGeom>
          <a:noFill/>
        </p:spPr>
        <p:txBody>
          <a:bodyPr wrap="none" rtlCol="0">
            <a:spAutoFit/>
          </a:bodyPr>
          <a:lstStyle/>
          <a:p>
            <a:r>
              <a:rPr lang="it-IT" dirty="0" smtClean="0"/>
              <a:t>PREGHIERA</a:t>
            </a:r>
            <a:endParaRPr lang="it-IT" dirty="0"/>
          </a:p>
        </p:txBody>
      </p:sp>
      <p:pic>
        <p:nvPicPr>
          <p:cNvPr id="1026" name="Picture 2" descr="https://www.bing.com/th/id/OIP.Yce0auEFEWufFqJjiFtsxQAAAA?w=160&amp;h=211&amp;c=8&amp;rs=1&amp;qlt=90&amp;o=6&amp;pid=3.1&amp;rm=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0730" y="1127788"/>
            <a:ext cx="3810215" cy="5024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5374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49382" y="282633"/>
            <a:ext cx="10471495" cy="8125301"/>
          </a:xfrm>
          <a:prstGeom prst="rect">
            <a:avLst/>
          </a:prstGeom>
          <a:noFill/>
        </p:spPr>
        <p:txBody>
          <a:bodyPr wrap="square" rtlCol="0">
            <a:spAutoFit/>
          </a:bodyPr>
          <a:lstStyle/>
          <a:p>
            <a:r>
              <a:rPr lang="it-IT" dirty="0" smtClean="0"/>
              <a:t>ABHAYA in </a:t>
            </a:r>
            <a:r>
              <a:rPr lang="it-IT" dirty="0" err="1" smtClean="0"/>
              <a:t>verita’</a:t>
            </a:r>
            <a:r>
              <a:rPr lang="it-IT" dirty="0" smtClean="0"/>
              <a:t> diventa proprio il primo </a:t>
            </a:r>
            <a:r>
              <a:rPr lang="it-IT" dirty="0" err="1" smtClean="0"/>
              <a:t>step</a:t>
            </a:r>
            <a:r>
              <a:rPr lang="it-IT" dirty="0" smtClean="0"/>
              <a:t> nel percorso di risveglio  </a:t>
            </a:r>
            <a:r>
              <a:rPr lang="it-IT" err="1" smtClean="0"/>
              <a:t>spirituale</a:t>
            </a:r>
            <a:r>
              <a:rPr lang="it-IT" smtClean="0"/>
              <a:t>: e</a:t>
            </a:r>
            <a:r>
              <a:rPr lang="it-IT" dirty="0" smtClean="0"/>
              <a:t>’ in  </a:t>
            </a:r>
            <a:r>
              <a:rPr lang="it-IT" dirty="0" err="1" smtClean="0"/>
              <a:t>Muladhara</a:t>
            </a:r>
            <a:r>
              <a:rPr lang="it-IT" dirty="0" smtClean="0"/>
              <a:t> chakra  da dove </a:t>
            </a:r>
            <a:r>
              <a:rPr lang="it-IT" dirty="0" err="1" smtClean="0"/>
              <a:t>potra’</a:t>
            </a:r>
            <a:r>
              <a:rPr lang="it-IT" dirty="0" smtClean="0"/>
              <a:t> partire la </a:t>
            </a:r>
            <a:r>
              <a:rPr lang="it-IT" dirty="0" err="1" smtClean="0"/>
              <a:t>kundalini</a:t>
            </a:r>
            <a:r>
              <a:rPr lang="it-IT" dirty="0" smtClean="0"/>
              <a:t> per perforare gli altri chakra . Qui troviamo il primo ostacolo BRAHMA GRANTI , la tentazione della materia e delle </a:t>
            </a:r>
            <a:r>
              <a:rPr lang="it-IT" dirty="0" err="1" smtClean="0"/>
              <a:t>abitutudini</a:t>
            </a:r>
            <a:r>
              <a:rPr lang="it-IT" dirty="0" smtClean="0"/>
              <a:t> (</a:t>
            </a:r>
            <a:r>
              <a:rPr lang="it-IT" dirty="0" err="1" smtClean="0"/>
              <a:t>Arjuna</a:t>
            </a:r>
            <a:r>
              <a:rPr lang="it-IT" dirty="0" smtClean="0"/>
              <a:t> e la paura di abbandonare gli attaccamenti e uccidere i parenti ), ma con la fede </a:t>
            </a:r>
            <a:r>
              <a:rPr lang="it-IT" dirty="0" err="1" smtClean="0"/>
              <a:t>piu’</a:t>
            </a:r>
            <a:r>
              <a:rPr lang="it-IT" dirty="0" smtClean="0"/>
              <a:t> pratico , </a:t>
            </a:r>
            <a:r>
              <a:rPr lang="it-IT" dirty="0" err="1" smtClean="0"/>
              <a:t>piu’</a:t>
            </a:r>
            <a:r>
              <a:rPr lang="it-IT" dirty="0" smtClean="0"/>
              <a:t> sciolgo il nodo, </a:t>
            </a:r>
            <a:r>
              <a:rPr lang="it-IT" dirty="0" err="1" smtClean="0"/>
              <a:t>piu’creo</a:t>
            </a:r>
            <a:r>
              <a:rPr lang="it-IT" dirty="0" smtClean="0"/>
              <a:t> equilibrio tra </a:t>
            </a:r>
            <a:r>
              <a:rPr lang="it-IT" dirty="0"/>
              <a:t>I</a:t>
            </a:r>
            <a:r>
              <a:rPr lang="it-IT" dirty="0" smtClean="0"/>
              <a:t>da (FORZA MENTALE) </a:t>
            </a:r>
            <a:r>
              <a:rPr lang="it-IT" dirty="0" err="1"/>
              <a:t>P</a:t>
            </a:r>
            <a:r>
              <a:rPr lang="it-IT" dirty="0" err="1" smtClean="0"/>
              <a:t>ingala</a:t>
            </a:r>
            <a:r>
              <a:rPr lang="it-IT" dirty="0" smtClean="0"/>
              <a:t> (FORZA VITALE) e </a:t>
            </a:r>
            <a:r>
              <a:rPr lang="it-IT" dirty="0" err="1"/>
              <a:t>S</a:t>
            </a:r>
            <a:r>
              <a:rPr lang="it-IT" dirty="0" err="1" smtClean="0"/>
              <a:t>ushumna</a:t>
            </a:r>
            <a:r>
              <a:rPr lang="it-IT" dirty="0" smtClean="0"/>
              <a:t>(FORZA SPIRITUALE)affiche’ </a:t>
            </a:r>
            <a:r>
              <a:rPr lang="it-IT" dirty="0" err="1" smtClean="0"/>
              <a:t>Shakti</a:t>
            </a:r>
            <a:r>
              <a:rPr lang="it-IT" dirty="0" smtClean="0"/>
              <a:t> </a:t>
            </a:r>
            <a:r>
              <a:rPr lang="it-IT" dirty="0" err="1" smtClean="0"/>
              <a:t>potra’</a:t>
            </a:r>
            <a:r>
              <a:rPr lang="it-IT" dirty="0" smtClean="0"/>
              <a:t>  salire e unirsi a Shiva nel loto dei 1000 petali.</a:t>
            </a:r>
          </a:p>
          <a:p>
            <a:r>
              <a:rPr lang="it-IT" dirty="0" smtClean="0"/>
              <a:t>Per fare questo </a:t>
            </a:r>
            <a:r>
              <a:rPr lang="it-IT" dirty="0" err="1" smtClean="0"/>
              <a:t>e’</a:t>
            </a:r>
            <a:r>
              <a:rPr lang="it-IT" dirty="0" smtClean="0"/>
              <a:t> </a:t>
            </a:r>
            <a:r>
              <a:rPr lang="it-IT" dirty="0" err="1" smtClean="0"/>
              <a:t>indispendabile</a:t>
            </a:r>
            <a:r>
              <a:rPr lang="it-IT" dirty="0" smtClean="0"/>
              <a:t> non avere paura e iniziare il viaggio con  CORAGGIO , FORZA  e VOLONTA’.</a:t>
            </a:r>
          </a:p>
          <a:p>
            <a:r>
              <a:rPr lang="it-IT" dirty="0" smtClean="0"/>
              <a:t>Infatti vediamo la rappresentazione di </a:t>
            </a:r>
            <a:r>
              <a:rPr lang="it-IT" dirty="0" err="1" smtClean="0"/>
              <a:t>Muladhara</a:t>
            </a:r>
            <a:r>
              <a:rPr lang="it-IT" dirty="0" smtClean="0"/>
              <a:t>:</a:t>
            </a:r>
          </a:p>
          <a:p>
            <a:r>
              <a:rPr lang="it-IT" smtClean="0"/>
              <a:t>Elefante </a:t>
            </a:r>
            <a:r>
              <a:rPr lang="it-IT" smtClean="0"/>
              <a:t>simbolo di Forza </a:t>
            </a:r>
            <a:r>
              <a:rPr lang="it-IT" dirty="0" smtClean="0"/>
              <a:t>e </a:t>
            </a:r>
            <a:r>
              <a:rPr lang="it-IT" err="1" smtClean="0"/>
              <a:t>Solidita</a:t>
            </a:r>
            <a:r>
              <a:rPr lang="it-IT" smtClean="0"/>
              <a:t>’</a:t>
            </a:r>
            <a:endParaRPr lang="it-IT" dirty="0" smtClean="0"/>
          </a:p>
          <a:p>
            <a:r>
              <a:rPr lang="it-IT" dirty="0" err="1" smtClean="0"/>
              <a:t>Ganesha</a:t>
            </a:r>
            <a:r>
              <a:rPr lang="it-IT" dirty="0" smtClean="0"/>
              <a:t> (la </a:t>
            </a:r>
            <a:r>
              <a:rPr lang="it-IT" dirty="0" err="1" smtClean="0"/>
              <a:t>Deita’</a:t>
            </a:r>
            <a:r>
              <a:rPr lang="it-IT" dirty="0" smtClean="0"/>
              <a:t>), Simbolo di Forza e intelligenza umana , incarnazione della conoscenza suprema e saggezza Divina </a:t>
            </a:r>
          </a:p>
          <a:p>
            <a:r>
              <a:rPr lang="it-IT" dirty="0"/>
              <a:t> </a:t>
            </a:r>
            <a:r>
              <a:rPr lang="it-IT" dirty="0" smtClean="0"/>
              <a:t> 4 mani :</a:t>
            </a:r>
          </a:p>
          <a:p>
            <a:r>
              <a:rPr lang="it-IT" dirty="0"/>
              <a:t>-</a:t>
            </a:r>
            <a:r>
              <a:rPr lang="it-IT" dirty="0" smtClean="0"/>
              <a:t> </a:t>
            </a:r>
            <a:r>
              <a:rPr lang="it-IT" dirty="0"/>
              <a:t>A</a:t>
            </a:r>
            <a:r>
              <a:rPr lang="it-IT" dirty="0" smtClean="0"/>
              <a:t>scia: rimozione dei desideri che causano sofferenza , taglio degli attaccamenti mondani .</a:t>
            </a:r>
          </a:p>
          <a:p>
            <a:r>
              <a:rPr lang="it-IT" dirty="0" smtClean="0"/>
              <a:t>-Loto : Simbolo della purezza spirituale. </a:t>
            </a:r>
          </a:p>
          <a:p>
            <a:r>
              <a:rPr lang="it-IT" dirty="0"/>
              <a:t>-</a:t>
            </a:r>
            <a:r>
              <a:rPr lang="it-IT" dirty="0" smtClean="0"/>
              <a:t>Dolce : Conoscenza spirituale e beatitudine, e ‘ un offerta al Divino .</a:t>
            </a:r>
          </a:p>
          <a:p>
            <a:r>
              <a:rPr lang="it-IT" dirty="0" smtClean="0"/>
              <a:t>-</a:t>
            </a:r>
            <a:r>
              <a:rPr lang="it-IT" dirty="0" err="1" smtClean="0"/>
              <a:t>Mudra</a:t>
            </a:r>
            <a:r>
              <a:rPr lang="it-IT" dirty="0" smtClean="0"/>
              <a:t> ABHAYA :Protezione e coraggio DIO E’ AL DI SOPRA DI OGNI COSA .</a:t>
            </a:r>
          </a:p>
          <a:p>
            <a:endParaRPr lang="it-IT" dirty="0"/>
          </a:p>
          <a:p>
            <a:r>
              <a:rPr lang="it-IT" dirty="0" smtClean="0"/>
              <a:t>Con l ‘avanzamento del progresso spirituale saliamo in </a:t>
            </a:r>
            <a:r>
              <a:rPr lang="it-IT" dirty="0" err="1" smtClean="0"/>
              <a:t>sushumna</a:t>
            </a:r>
            <a:r>
              <a:rPr lang="it-IT" dirty="0" smtClean="0"/>
              <a:t> verso la liberazione diventando guerrieri sempre </a:t>
            </a:r>
            <a:r>
              <a:rPr lang="it-IT" dirty="0" err="1" smtClean="0"/>
              <a:t>piu’</a:t>
            </a:r>
            <a:r>
              <a:rPr lang="it-IT" dirty="0" smtClean="0"/>
              <a:t> forti mantenendo salde le </a:t>
            </a:r>
            <a:r>
              <a:rPr lang="it-IT" dirty="0" err="1" smtClean="0"/>
              <a:t>qualita</a:t>
            </a:r>
            <a:r>
              <a:rPr lang="it-IT" dirty="0" smtClean="0"/>
              <a:t> ‘  di ABHAYA prima citate. </a:t>
            </a:r>
          </a:p>
          <a:p>
            <a:r>
              <a:rPr lang="it-IT" dirty="0" smtClean="0"/>
              <a:t>Quando </a:t>
            </a:r>
            <a:r>
              <a:rPr lang="it-IT" dirty="0" err="1" smtClean="0"/>
              <a:t>Muladhara</a:t>
            </a:r>
            <a:r>
              <a:rPr lang="it-IT" dirty="0" smtClean="0"/>
              <a:t> </a:t>
            </a:r>
            <a:r>
              <a:rPr lang="it-IT" dirty="0" err="1" smtClean="0"/>
              <a:t>e’</a:t>
            </a:r>
            <a:r>
              <a:rPr lang="it-IT" dirty="0" smtClean="0"/>
              <a:t> in disequilibrio , La paura e l’</a:t>
            </a:r>
            <a:r>
              <a:rPr lang="it-IT" dirty="0" err="1" smtClean="0"/>
              <a:t>isicurezza</a:t>
            </a:r>
            <a:r>
              <a:rPr lang="it-IT" dirty="0" smtClean="0"/>
              <a:t> faranno da padrone, viceversa quando </a:t>
            </a:r>
            <a:r>
              <a:rPr lang="it-IT" dirty="0" err="1" smtClean="0"/>
              <a:t>e’</a:t>
            </a:r>
            <a:r>
              <a:rPr lang="it-IT" dirty="0" smtClean="0"/>
              <a:t> in equilibrio fermezza, fede ,coraggio , </a:t>
            </a:r>
            <a:r>
              <a:rPr lang="it-IT" dirty="0" err="1" smtClean="0"/>
              <a:t>lealta’</a:t>
            </a:r>
            <a:r>
              <a:rPr lang="it-IT" dirty="0" smtClean="0"/>
              <a:t> e perseveranza trionferanno.</a:t>
            </a:r>
          </a:p>
          <a:p>
            <a:r>
              <a:rPr lang="it-IT" dirty="0" smtClean="0"/>
              <a:t>Questa </a:t>
            </a:r>
            <a:r>
              <a:rPr lang="it-IT" dirty="0" err="1" smtClean="0"/>
              <a:t>qualita’</a:t>
            </a:r>
            <a:r>
              <a:rPr lang="it-IT" dirty="0" smtClean="0"/>
              <a:t> di superamento della paura si </a:t>
            </a:r>
            <a:r>
              <a:rPr lang="it-IT" dirty="0" err="1" smtClean="0"/>
              <a:t>rafforzera’</a:t>
            </a:r>
            <a:r>
              <a:rPr lang="it-IT" dirty="0" smtClean="0"/>
              <a:t> in </a:t>
            </a:r>
            <a:r>
              <a:rPr lang="it-IT" dirty="0" err="1" smtClean="0"/>
              <a:t>Muladhara</a:t>
            </a:r>
            <a:r>
              <a:rPr lang="it-IT" dirty="0" smtClean="0"/>
              <a:t> con LA FORZA DI VOLONTA’  E IL DESIDERIO DEL CAMBIAMENTO, avendo appreso la consapevolezza del se’ .</a:t>
            </a:r>
          </a:p>
          <a:p>
            <a:endParaRPr lang="it-IT" dirty="0" smtClean="0"/>
          </a:p>
          <a:p>
            <a:endParaRPr lang="it-IT" dirty="0"/>
          </a:p>
          <a:p>
            <a:endParaRPr lang="it-IT" dirty="0" smtClean="0"/>
          </a:p>
          <a:p>
            <a:endParaRPr lang="it-IT" dirty="0" smtClean="0"/>
          </a:p>
          <a:p>
            <a:endParaRPr lang="it-IT" dirty="0" smtClean="0"/>
          </a:p>
          <a:p>
            <a:endParaRPr lang="it-IT" dirty="0"/>
          </a:p>
        </p:txBody>
      </p:sp>
    </p:spTree>
    <p:extLst>
      <p:ext uri="{BB962C8B-B14F-4D97-AF65-F5344CB8AC3E}">
        <p14:creationId xmlns:p14="http://schemas.microsoft.com/office/powerpoint/2010/main" val="2961561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91193" y="124691"/>
            <a:ext cx="7068427" cy="369332"/>
          </a:xfrm>
          <a:prstGeom prst="rect">
            <a:avLst/>
          </a:prstGeom>
        </p:spPr>
        <p:txBody>
          <a:bodyPr wrap="square">
            <a:spAutoFit/>
          </a:bodyPr>
          <a:lstStyle/>
          <a:p>
            <a:r>
              <a:rPr lang="it-IT" dirty="0"/>
              <a:t>PATANJALI E LA PAURA </a:t>
            </a:r>
          </a:p>
        </p:txBody>
      </p:sp>
      <p:sp>
        <p:nvSpPr>
          <p:cNvPr id="3" name="CasellaDiTesto 2"/>
          <p:cNvSpPr txBox="1"/>
          <p:nvPr/>
        </p:nvSpPr>
        <p:spPr>
          <a:xfrm>
            <a:off x="83128" y="602088"/>
            <a:ext cx="10000211" cy="8771632"/>
          </a:xfrm>
          <a:prstGeom prst="rect">
            <a:avLst/>
          </a:prstGeom>
          <a:noFill/>
        </p:spPr>
        <p:txBody>
          <a:bodyPr wrap="square" rtlCol="0">
            <a:spAutoFit/>
          </a:bodyPr>
          <a:lstStyle/>
          <a:p>
            <a:r>
              <a:rPr lang="it-IT" dirty="0" smtClean="0"/>
              <a:t> </a:t>
            </a:r>
            <a:r>
              <a:rPr lang="it-IT" dirty="0" err="1" smtClean="0"/>
              <a:t>Patanjali</a:t>
            </a:r>
            <a:r>
              <a:rPr lang="it-IT" dirty="0" smtClean="0"/>
              <a:t> ci dice che </a:t>
            </a:r>
            <a:r>
              <a:rPr lang="it-IT" dirty="0" err="1" smtClean="0"/>
              <a:t>Abhinivesya</a:t>
            </a:r>
            <a:r>
              <a:rPr lang="it-IT" dirty="0" smtClean="0"/>
              <a:t> (la paura della morte )</a:t>
            </a:r>
            <a:r>
              <a:rPr lang="it-IT" dirty="0" err="1" smtClean="0"/>
              <a:t>e’</a:t>
            </a:r>
            <a:r>
              <a:rPr lang="it-IT" dirty="0" smtClean="0"/>
              <a:t> uno dei 5 </a:t>
            </a:r>
            <a:r>
              <a:rPr lang="it-IT" dirty="0" err="1" smtClean="0"/>
              <a:t>Klesha</a:t>
            </a:r>
            <a:r>
              <a:rPr lang="it-IT" dirty="0" smtClean="0"/>
              <a:t> che sono  ostacoli mentali che causano sofferenza . </a:t>
            </a:r>
            <a:endParaRPr lang="it-IT" dirty="0"/>
          </a:p>
          <a:p>
            <a:pPr fontAlgn="base"/>
            <a:r>
              <a:rPr lang="it-IT" dirty="0" smtClean="0"/>
              <a:t>I </a:t>
            </a:r>
            <a:r>
              <a:rPr lang="it-IT" dirty="0" err="1" smtClean="0"/>
              <a:t>Klesha</a:t>
            </a:r>
            <a:r>
              <a:rPr lang="it-IT" dirty="0" smtClean="0"/>
              <a:t> generano in noi dolore, paure e attaccamento allontanandoci dalla Pace Interiore e soprattutto ostacolando il nostro progresso Spirituale.</a:t>
            </a:r>
            <a:r>
              <a:rPr lang="it-IT" dirty="0">
                <a:solidFill>
                  <a:srgbClr val="000000"/>
                </a:solidFill>
                <a:latin typeface="Poppins"/>
              </a:rPr>
              <a:t> </a:t>
            </a:r>
            <a:r>
              <a:rPr lang="it-IT" dirty="0" smtClean="0"/>
              <a:t> Alimentano</a:t>
            </a:r>
            <a:r>
              <a:rPr lang="it-IT" dirty="0"/>
              <a:t> tensione e nervosismo, disturbando il naturale fluire del </a:t>
            </a:r>
            <a:r>
              <a:rPr lang="it-IT" dirty="0" smtClean="0"/>
              <a:t>respiro e di </a:t>
            </a:r>
            <a:r>
              <a:rPr lang="it-IT" dirty="0" err="1" smtClean="0"/>
              <a:t>consequenza</a:t>
            </a:r>
            <a:r>
              <a:rPr lang="it-IT" dirty="0" smtClean="0"/>
              <a:t> creando uno squilibrio nei canali </a:t>
            </a:r>
          </a:p>
          <a:p>
            <a:pPr fontAlgn="base"/>
            <a:r>
              <a:rPr lang="it-IT" dirty="0" smtClean="0"/>
              <a:t>Energetici attraverso cui scorre il </a:t>
            </a:r>
            <a:r>
              <a:rPr lang="it-IT" dirty="0" err="1" smtClean="0"/>
              <a:t>Prana</a:t>
            </a:r>
            <a:r>
              <a:rPr lang="it-IT" dirty="0" smtClean="0"/>
              <a:t>. La mente </a:t>
            </a:r>
            <a:r>
              <a:rPr lang="it-IT" dirty="0" err="1" smtClean="0"/>
              <a:t>e’</a:t>
            </a:r>
            <a:r>
              <a:rPr lang="it-IT" dirty="0" smtClean="0"/>
              <a:t> agitata e  disorientata influenzando corpo emozioni ed energia.</a:t>
            </a:r>
          </a:p>
          <a:p>
            <a:pPr fontAlgn="base"/>
            <a:r>
              <a:rPr lang="it-IT" dirty="0" smtClean="0"/>
              <a:t>I PANCHA KLESHA SONO :</a:t>
            </a:r>
          </a:p>
          <a:p>
            <a:pPr fontAlgn="base"/>
            <a:r>
              <a:rPr lang="it-IT" dirty="0"/>
              <a:t> </a:t>
            </a:r>
            <a:r>
              <a:rPr lang="it-IT" dirty="0" smtClean="0"/>
              <a:t>    AVIDYA (la </a:t>
            </a:r>
            <a:r>
              <a:rPr lang="it-IT" dirty="0"/>
              <a:t>madre ): L’IGNORANZA  ,L’INCAPACITA’ DI DISTINGUERE </a:t>
            </a:r>
            <a:r>
              <a:rPr lang="it-IT" dirty="0" smtClean="0"/>
              <a:t> </a:t>
            </a:r>
            <a:r>
              <a:rPr lang="it-IT" dirty="0"/>
              <a:t>CIO’ CHE E’ REALE DA CIO’ CHE NON LO </a:t>
            </a:r>
            <a:r>
              <a:rPr lang="it-IT" dirty="0" err="1"/>
              <a:t>E</a:t>
            </a:r>
            <a:r>
              <a:rPr lang="it-IT" dirty="0" err="1" smtClean="0"/>
              <a:t>’.Rimedio</a:t>
            </a:r>
            <a:r>
              <a:rPr lang="it-IT" dirty="0" smtClean="0"/>
              <a:t> :Pratica costante per la purificazione corpo mente .</a:t>
            </a:r>
            <a:endParaRPr lang="it-IT" dirty="0"/>
          </a:p>
          <a:p>
            <a:pPr fontAlgn="base"/>
            <a:r>
              <a:rPr lang="it-IT" dirty="0"/>
              <a:t> </a:t>
            </a:r>
            <a:r>
              <a:rPr lang="it-IT" dirty="0" smtClean="0"/>
              <a:t>   ASMITA :L’illusione dell’Ego , identificazione con il veicolo materiale </a:t>
            </a:r>
            <a:r>
              <a:rPr lang="it-IT" altLang="it-IT" dirty="0" smtClean="0">
                <a:solidFill>
                  <a:srgbClr val="000000"/>
                </a:solidFill>
                <a:latin typeface="Poppins"/>
              </a:rPr>
              <a:t>, </a:t>
            </a:r>
            <a:r>
              <a:rPr lang="it-IT" altLang="it-IT" dirty="0"/>
              <a:t>è la perdita di vista della nostra natura divina ed eterna: ci scambiamo per il contenitore, dimenticando di essere la coscienza che lo attraversa</a:t>
            </a:r>
            <a:r>
              <a:rPr lang="it-IT" altLang="it-IT" dirty="0" smtClean="0"/>
              <a:t>.</a:t>
            </a:r>
          </a:p>
          <a:p>
            <a:pPr fontAlgn="base"/>
            <a:r>
              <a:rPr lang="it-IT" dirty="0" smtClean="0">
                <a:solidFill>
                  <a:srgbClr val="000000"/>
                </a:solidFill>
                <a:latin typeface="Poppins"/>
              </a:rPr>
              <a:t>   </a:t>
            </a:r>
            <a:r>
              <a:rPr lang="it-IT" dirty="0"/>
              <a:t>RAGA: passione, attrazione e </a:t>
            </a:r>
            <a:r>
              <a:rPr lang="it-IT" dirty="0" smtClean="0"/>
              <a:t>attaccamento rappresenta </a:t>
            </a:r>
            <a:r>
              <a:rPr lang="it-IT" dirty="0"/>
              <a:t>la forza di attrazione che </a:t>
            </a:r>
            <a:r>
              <a:rPr lang="it-IT" dirty="0" smtClean="0"/>
              <a:t>ci spinge verso </a:t>
            </a:r>
            <a:r>
              <a:rPr lang="it-IT" dirty="0"/>
              <a:t>oggetti, esperienze o persone che sembrano procurare piacere e felicità.</a:t>
            </a:r>
            <a:br>
              <a:rPr lang="it-IT" dirty="0"/>
            </a:br>
            <a:r>
              <a:rPr lang="it-IT" dirty="0"/>
              <a:t>E’ il desiderio di possesso ,una corsa </a:t>
            </a:r>
            <a:r>
              <a:rPr lang="it-IT" dirty="0" smtClean="0"/>
              <a:t>continua  </a:t>
            </a:r>
            <a:r>
              <a:rPr lang="it-IT" dirty="0"/>
              <a:t>verso il piacere, che inevitabilmente conduce a delusione e frustrazione, perché nessun oggetto dei sensi può offrire una felicità </a:t>
            </a:r>
            <a:r>
              <a:rPr lang="it-IT" dirty="0" smtClean="0"/>
              <a:t>duratura.</a:t>
            </a:r>
            <a:endParaRPr lang="it-IT" dirty="0"/>
          </a:p>
          <a:p>
            <a:pPr lvl="0" fontAlgn="base"/>
            <a:endParaRPr lang="it-IT" altLang="it-IT" dirty="0" smtClean="0"/>
          </a:p>
          <a:p>
            <a:pPr lvl="0" fontAlgn="base"/>
            <a:endParaRPr lang="it-IT" dirty="0"/>
          </a:p>
          <a:p>
            <a:pPr fontAlgn="base"/>
            <a:endParaRPr lang="it-IT" dirty="0"/>
          </a:p>
          <a:p>
            <a:pPr fontAlgn="base"/>
            <a:endParaRPr lang="it-IT" dirty="0" smtClean="0"/>
          </a:p>
          <a:p>
            <a:pPr fontAlgn="base"/>
            <a:endParaRPr lang="it-IT" sz="2400" dirty="0">
              <a:solidFill>
                <a:srgbClr val="000000"/>
              </a:solidFill>
              <a:latin typeface="Poppins"/>
            </a:endParaRPr>
          </a:p>
          <a:p>
            <a:pPr lvl="0" eaLnBrk="0" fontAlgn="base" hangingPunct="0">
              <a:spcBef>
                <a:spcPct val="0"/>
              </a:spcBef>
              <a:spcAft>
                <a:spcPct val="0"/>
              </a:spcAft>
            </a:pPr>
            <a:endParaRPr lang="it-IT" altLang="it-IT" dirty="0"/>
          </a:p>
          <a:p>
            <a:endParaRPr lang="it-IT" dirty="0" smtClean="0"/>
          </a:p>
          <a:p>
            <a:endParaRPr lang="it-IT" dirty="0" smtClean="0"/>
          </a:p>
          <a:p>
            <a:endParaRPr lang="it-IT" dirty="0"/>
          </a:p>
          <a:p>
            <a:endParaRPr lang="it-IT" dirty="0" smtClean="0"/>
          </a:p>
          <a:p>
            <a:endParaRPr lang="it-IT" dirty="0" smtClean="0"/>
          </a:p>
          <a:p>
            <a:endParaRPr lang="it-IT" dirty="0"/>
          </a:p>
          <a:p>
            <a:endParaRPr lang="it-IT" dirty="0" smtClean="0"/>
          </a:p>
          <a:p>
            <a:endParaRPr lang="it-IT" dirty="0"/>
          </a:p>
        </p:txBody>
      </p:sp>
      <p:pic>
        <p:nvPicPr>
          <p:cNvPr id="5" name="Immagine 4"/>
          <p:cNvPicPr>
            <a:picLocks noChangeAspect="1"/>
          </p:cNvPicPr>
          <p:nvPr/>
        </p:nvPicPr>
        <p:blipFill>
          <a:blip r:embed="rId2"/>
          <a:stretch>
            <a:fillRect/>
          </a:stretch>
        </p:blipFill>
        <p:spPr>
          <a:xfrm flipH="1">
            <a:off x="10083339" y="309357"/>
            <a:ext cx="2166851" cy="1159781"/>
          </a:xfrm>
          <a:prstGeom prst="rect">
            <a:avLst/>
          </a:prstGeom>
        </p:spPr>
      </p:pic>
      <p:pic>
        <p:nvPicPr>
          <p:cNvPr id="6" name="Immagine 5"/>
          <p:cNvPicPr>
            <a:picLocks noChangeAspect="1"/>
          </p:cNvPicPr>
          <p:nvPr/>
        </p:nvPicPr>
        <p:blipFill>
          <a:blip r:embed="rId3"/>
          <a:stretch>
            <a:fillRect/>
          </a:stretch>
        </p:blipFill>
        <p:spPr>
          <a:xfrm>
            <a:off x="9892145" y="1469138"/>
            <a:ext cx="2196510" cy="1532229"/>
          </a:xfrm>
          <a:prstGeom prst="rect">
            <a:avLst/>
          </a:prstGeom>
        </p:spPr>
      </p:pic>
    </p:spTree>
    <p:extLst>
      <p:ext uri="{BB962C8B-B14F-4D97-AF65-F5344CB8AC3E}">
        <p14:creationId xmlns:p14="http://schemas.microsoft.com/office/powerpoint/2010/main" val="1682666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07818" y="191193"/>
            <a:ext cx="8678487" cy="2585323"/>
          </a:xfrm>
          <a:prstGeom prst="rect">
            <a:avLst/>
          </a:prstGeom>
        </p:spPr>
        <p:txBody>
          <a:bodyPr wrap="square">
            <a:spAutoFit/>
          </a:bodyPr>
          <a:lstStyle/>
          <a:p>
            <a:pPr fontAlgn="base"/>
            <a:r>
              <a:rPr lang="it-IT" dirty="0" smtClean="0"/>
              <a:t>        DVESA</a:t>
            </a:r>
            <a:r>
              <a:rPr lang="it-IT" dirty="0"/>
              <a:t>: </a:t>
            </a:r>
            <a:r>
              <a:rPr lang="it-IT" dirty="0" smtClean="0"/>
              <a:t>repulsione da </a:t>
            </a:r>
            <a:r>
              <a:rPr lang="it-IT" dirty="0" err="1" smtClean="0"/>
              <a:t>cio’</a:t>
            </a:r>
            <a:r>
              <a:rPr lang="it-IT" dirty="0" smtClean="0"/>
              <a:t> che ci fa soffrire</a:t>
            </a:r>
            <a:endParaRPr lang="it-IT" dirty="0"/>
          </a:p>
          <a:p>
            <a:pPr fontAlgn="base"/>
            <a:r>
              <a:rPr lang="it-IT" dirty="0" smtClean="0"/>
              <a:t>Attrazione </a:t>
            </a:r>
            <a:r>
              <a:rPr lang="it-IT" dirty="0"/>
              <a:t>e repulsione condizionano la vita dell’uomo a livello fisico, emotivo e mentale, mantenendo la coscienza su piani inferiori</a:t>
            </a:r>
            <a:r>
              <a:rPr lang="it-IT" dirty="0" smtClean="0"/>
              <a:t>.</a:t>
            </a:r>
            <a:endParaRPr lang="it-IT" dirty="0"/>
          </a:p>
          <a:p>
            <a:pPr fontAlgn="base"/>
            <a:r>
              <a:rPr lang="it-IT" dirty="0" smtClean="0"/>
              <a:t>        ABHINIVESIA, è</a:t>
            </a:r>
            <a:r>
              <a:rPr lang="it-IT" dirty="0"/>
              <a:t> l’attaccamento ostinato alla vita, conseguenza diretta di </a:t>
            </a:r>
            <a:r>
              <a:rPr lang="it-IT" dirty="0" err="1"/>
              <a:t>Avidya</a:t>
            </a:r>
            <a:r>
              <a:rPr lang="it-IT" dirty="0"/>
              <a:t>.</a:t>
            </a:r>
            <a:br>
              <a:rPr lang="it-IT" dirty="0"/>
            </a:br>
            <a:r>
              <a:rPr lang="it-IT" dirty="0"/>
              <a:t>Si manifesta come paura della morte, radicata in tutti gli esseri viventi.</a:t>
            </a:r>
          </a:p>
          <a:p>
            <a:pPr fontAlgn="base"/>
            <a:r>
              <a:rPr lang="it-IT" dirty="0" smtClean="0"/>
              <a:t>Come</a:t>
            </a:r>
            <a:r>
              <a:rPr lang="it-IT" dirty="0"/>
              <a:t> </a:t>
            </a:r>
            <a:r>
              <a:rPr lang="it-IT" dirty="0" err="1"/>
              <a:t>Avidya</a:t>
            </a:r>
            <a:r>
              <a:rPr lang="it-IT" dirty="0"/>
              <a:t> rappresenta la radice di tutti i </a:t>
            </a:r>
            <a:r>
              <a:rPr lang="it-IT" dirty="0" err="1"/>
              <a:t>Klesa</a:t>
            </a:r>
            <a:r>
              <a:rPr lang="it-IT" dirty="0"/>
              <a:t>, così </a:t>
            </a:r>
            <a:r>
              <a:rPr lang="it-IT" dirty="0" err="1"/>
              <a:t>Abhinivesia</a:t>
            </a:r>
            <a:r>
              <a:rPr lang="it-IT" dirty="0"/>
              <a:t> ne costituisce il frutto finale.</a:t>
            </a:r>
          </a:p>
          <a:p>
            <a:pPr fontAlgn="base"/>
            <a:r>
              <a:rPr lang="it-IT" dirty="0"/>
              <a:t>Più intensi saranno </a:t>
            </a:r>
            <a:r>
              <a:rPr lang="it-IT" dirty="0" err="1"/>
              <a:t>Raga</a:t>
            </a:r>
            <a:r>
              <a:rPr lang="it-IT" dirty="0"/>
              <a:t> e </a:t>
            </a:r>
            <a:r>
              <a:rPr lang="it-IT" dirty="0" err="1"/>
              <a:t>Dvesa</a:t>
            </a:r>
            <a:r>
              <a:rPr lang="it-IT" dirty="0"/>
              <a:t> (le attrazioni e le repulsioni) nella vita di una persona, tanto più forte sarà il suo attaccamento alla vita.</a:t>
            </a:r>
          </a:p>
        </p:txBody>
      </p:sp>
      <p:pic>
        <p:nvPicPr>
          <p:cNvPr id="3" name="Immagine 2"/>
          <p:cNvPicPr>
            <a:picLocks noChangeAspect="1"/>
          </p:cNvPicPr>
          <p:nvPr/>
        </p:nvPicPr>
        <p:blipFill>
          <a:blip r:embed="rId2"/>
          <a:stretch>
            <a:fillRect/>
          </a:stretch>
        </p:blipFill>
        <p:spPr>
          <a:xfrm>
            <a:off x="430504" y="3246055"/>
            <a:ext cx="2170364" cy="1158340"/>
          </a:xfrm>
          <a:prstGeom prst="rect">
            <a:avLst/>
          </a:prstGeom>
        </p:spPr>
      </p:pic>
      <p:pic>
        <p:nvPicPr>
          <p:cNvPr id="4" name="Immagine 3"/>
          <p:cNvPicPr>
            <a:picLocks noChangeAspect="1"/>
          </p:cNvPicPr>
          <p:nvPr/>
        </p:nvPicPr>
        <p:blipFill>
          <a:blip r:embed="rId3"/>
          <a:stretch>
            <a:fillRect/>
          </a:stretch>
        </p:blipFill>
        <p:spPr>
          <a:xfrm>
            <a:off x="8819803" y="2675009"/>
            <a:ext cx="2479142" cy="1729386"/>
          </a:xfrm>
          <a:prstGeom prst="rect">
            <a:avLst/>
          </a:prstGeom>
        </p:spPr>
      </p:pic>
      <p:pic>
        <p:nvPicPr>
          <p:cNvPr id="5" name="Immagine 4"/>
          <p:cNvPicPr>
            <a:picLocks noChangeAspect="1"/>
          </p:cNvPicPr>
          <p:nvPr/>
        </p:nvPicPr>
        <p:blipFill>
          <a:blip r:embed="rId4"/>
          <a:stretch>
            <a:fillRect/>
          </a:stretch>
        </p:blipFill>
        <p:spPr>
          <a:xfrm>
            <a:off x="3541220" y="3283462"/>
            <a:ext cx="3812771" cy="2478301"/>
          </a:xfrm>
          <a:prstGeom prst="rect">
            <a:avLst/>
          </a:prstGeom>
        </p:spPr>
      </p:pic>
    </p:spTree>
    <p:extLst>
      <p:ext uri="{BB962C8B-B14F-4D97-AF65-F5344CB8AC3E}">
        <p14:creationId xmlns:p14="http://schemas.microsoft.com/office/powerpoint/2010/main" val="124770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44480"/>
            <a:ext cx="8235244" cy="7848302"/>
          </a:xfrm>
          <a:prstGeom prst="rect">
            <a:avLst/>
          </a:prstGeom>
        </p:spPr>
        <p:txBody>
          <a:bodyPr wrap="square">
            <a:spAutoFit/>
          </a:bodyPr>
          <a:lstStyle/>
          <a:p>
            <a:pPr fontAlgn="base"/>
            <a:r>
              <a:rPr lang="it-IT" dirty="0"/>
              <a:t>I RIMEDI :</a:t>
            </a:r>
          </a:p>
          <a:p>
            <a:pPr fontAlgn="base"/>
            <a:endParaRPr lang="it-IT" dirty="0"/>
          </a:p>
          <a:p>
            <a:pPr fontAlgn="base"/>
            <a:r>
              <a:rPr lang="it-IT" dirty="0" err="1"/>
              <a:t>Vairagya</a:t>
            </a:r>
            <a:r>
              <a:rPr lang="it-IT" dirty="0"/>
              <a:t> e </a:t>
            </a:r>
            <a:r>
              <a:rPr lang="it-IT" dirty="0" err="1" smtClean="0"/>
              <a:t>Viveka</a:t>
            </a:r>
            <a:endParaRPr lang="it-IT" dirty="0" smtClean="0"/>
          </a:p>
          <a:p>
            <a:pPr fontAlgn="base"/>
            <a:r>
              <a:rPr lang="it-IT" dirty="0" err="1" smtClean="0"/>
              <a:t>Patanjali</a:t>
            </a:r>
            <a:r>
              <a:rPr lang="it-IT" dirty="0" smtClean="0"/>
              <a:t> ci insegna che  </a:t>
            </a:r>
            <a:r>
              <a:rPr lang="it-IT" dirty="0"/>
              <a:t>il superamento di </a:t>
            </a:r>
            <a:r>
              <a:rPr lang="it-IT" dirty="0" err="1"/>
              <a:t>Raga</a:t>
            </a:r>
            <a:r>
              <a:rPr lang="it-IT" dirty="0"/>
              <a:t> passa attraverso </a:t>
            </a:r>
            <a:r>
              <a:rPr lang="it-IT" dirty="0" err="1" smtClean="0"/>
              <a:t>Vairagya</a:t>
            </a:r>
            <a:r>
              <a:rPr lang="it-IT" dirty="0"/>
              <a:t> (distacco).</a:t>
            </a:r>
            <a:br>
              <a:rPr lang="it-IT" dirty="0"/>
            </a:br>
            <a:r>
              <a:rPr lang="it-IT" dirty="0"/>
              <a:t>Questo non significa rinunciare al mondo o reprimere i desideri, ma sviluppare la capacità di godere delle esperienze senza esserne schiavi.</a:t>
            </a:r>
          </a:p>
          <a:p>
            <a:pPr fontAlgn="base"/>
            <a:r>
              <a:rPr lang="it-IT" dirty="0"/>
              <a:t>La chiave è la padronanza dei sensi, guidata da </a:t>
            </a:r>
            <a:r>
              <a:rPr lang="it-IT" dirty="0" err="1"/>
              <a:t>Viveka</a:t>
            </a:r>
            <a:r>
              <a:rPr lang="it-IT" dirty="0"/>
              <a:t>, la facoltà di discriminazione.</a:t>
            </a:r>
            <a:br>
              <a:rPr lang="it-IT" dirty="0"/>
            </a:br>
            <a:r>
              <a:rPr lang="it-IT" dirty="0"/>
              <a:t>Grazie a </a:t>
            </a:r>
            <a:r>
              <a:rPr lang="it-IT" dirty="0" err="1"/>
              <a:t>Viveka</a:t>
            </a:r>
            <a:r>
              <a:rPr lang="it-IT" dirty="0"/>
              <a:t> impariamo a distinguere ciò che è permanente da ciò che è effimero, ciò che nutre veramente la coscienza da ciò che offre solo una gratificazione passeggera</a:t>
            </a:r>
            <a:r>
              <a:rPr lang="it-IT" dirty="0" smtClean="0"/>
              <a:t>.</a:t>
            </a:r>
          </a:p>
          <a:p>
            <a:pPr lvl="0" eaLnBrk="0" fontAlgn="base" hangingPunct="0">
              <a:spcBef>
                <a:spcPct val="0"/>
              </a:spcBef>
              <a:spcAft>
                <a:spcPct val="0"/>
              </a:spcAft>
            </a:pPr>
            <a:r>
              <a:rPr lang="it-IT" altLang="it-IT" dirty="0" smtClean="0"/>
              <a:t>Ma i rimedi </a:t>
            </a:r>
            <a:r>
              <a:rPr lang="it-IT" altLang="it-IT" dirty="0"/>
              <a:t>più potenti per trasformare queste afflizioni in consapevolezza e ritrovare equilibrio secondo </a:t>
            </a:r>
            <a:r>
              <a:rPr lang="it-IT" altLang="it-IT" dirty="0" err="1"/>
              <a:t>Patanjali</a:t>
            </a:r>
            <a:r>
              <a:rPr lang="it-IT" altLang="it-IT" dirty="0"/>
              <a:t> sono la Meditazione e le pratiche dello </a:t>
            </a:r>
            <a:r>
              <a:rPr lang="it-IT" altLang="it-IT" dirty="0" smtClean="0"/>
              <a:t>il </a:t>
            </a:r>
            <a:r>
              <a:rPr lang="it-IT" altLang="it-IT" dirty="0" err="1"/>
              <a:t>krya</a:t>
            </a:r>
            <a:r>
              <a:rPr lang="it-IT" altLang="it-IT" dirty="0"/>
              <a:t> yoga (tapas, </a:t>
            </a:r>
            <a:r>
              <a:rPr lang="it-IT" altLang="it-IT" dirty="0" err="1"/>
              <a:t>Swadiyaya</a:t>
            </a:r>
            <a:r>
              <a:rPr lang="it-IT" altLang="it-IT" dirty="0"/>
              <a:t>, </a:t>
            </a:r>
            <a:r>
              <a:rPr lang="it-IT" altLang="it-IT" dirty="0" err="1"/>
              <a:t>Isvara</a:t>
            </a:r>
            <a:r>
              <a:rPr lang="it-IT" altLang="it-IT" dirty="0"/>
              <a:t> </a:t>
            </a:r>
            <a:r>
              <a:rPr lang="it-IT" altLang="it-IT" err="1"/>
              <a:t>Pranidhana</a:t>
            </a:r>
            <a:r>
              <a:rPr lang="it-IT" altLang="it-IT" smtClean="0"/>
              <a:t>).</a:t>
            </a:r>
          </a:p>
          <a:p>
            <a:pPr lvl="0" eaLnBrk="0" fontAlgn="base" hangingPunct="0">
              <a:spcBef>
                <a:spcPct val="0"/>
              </a:spcBef>
              <a:spcAft>
                <a:spcPct val="0"/>
              </a:spcAft>
            </a:pPr>
            <a:r>
              <a:rPr lang="it-IT" altLang="it-IT" smtClean="0"/>
              <a:t>Con </a:t>
            </a:r>
            <a:r>
              <a:rPr lang="it-IT" altLang="it-IT"/>
              <a:t>una pratica costante:</a:t>
            </a:r>
          </a:p>
          <a:p>
            <a:pPr lvl="0" eaLnBrk="0" fontAlgn="base" hangingPunct="0">
              <a:spcBef>
                <a:spcPct val="0"/>
              </a:spcBef>
              <a:spcAft>
                <a:spcPct val="0"/>
              </a:spcAft>
              <a:buFontTx/>
              <a:buChar char="•"/>
            </a:pPr>
            <a:r>
              <a:rPr lang="it-IT" altLang="it-IT"/>
              <a:t>la mente acquista chiarezza e discernimento</a:t>
            </a:r>
          </a:p>
          <a:p>
            <a:pPr lvl="0" eaLnBrk="0" fontAlgn="base" hangingPunct="0">
              <a:spcBef>
                <a:spcPct val="0"/>
              </a:spcBef>
              <a:spcAft>
                <a:spcPct val="0"/>
              </a:spcAft>
              <a:buFontTx/>
              <a:buChar char="•"/>
            </a:pPr>
            <a:r>
              <a:rPr lang="it-IT" altLang="it-IT"/>
              <a:t>le afflizioni si attenuano</a:t>
            </a:r>
          </a:p>
          <a:p>
            <a:pPr lvl="0" eaLnBrk="0" fontAlgn="base" hangingPunct="0">
              <a:spcBef>
                <a:spcPct val="0"/>
              </a:spcBef>
              <a:spcAft>
                <a:spcPct val="0"/>
              </a:spcAft>
              <a:buFontTx/>
              <a:buChar char="•"/>
            </a:pPr>
            <a:r>
              <a:rPr lang="it-IT" altLang="it-IT"/>
              <a:t>le energie latenti si trasformano in forze di consapevolezza</a:t>
            </a:r>
          </a:p>
          <a:p>
            <a:pPr lvl="0" eaLnBrk="0" fontAlgn="base" hangingPunct="0">
              <a:spcBef>
                <a:spcPct val="0"/>
              </a:spcBef>
              <a:spcAft>
                <a:spcPct val="0"/>
              </a:spcAft>
            </a:pPr>
            <a:r>
              <a:rPr lang="it-IT" altLang="it-IT"/>
              <a:t>La meditazione è il fulcro del progresso spirituale, lo strumento con cui i Klesa smettono di condizionare la vita e si dissolvono nella luce della coscienza.</a:t>
            </a:r>
          </a:p>
          <a:p>
            <a:pPr lvl="0" eaLnBrk="0" fontAlgn="base" hangingPunct="0">
              <a:spcBef>
                <a:spcPct val="0"/>
              </a:spcBef>
              <a:spcAft>
                <a:spcPct val="0"/>
              </a:spcAft>
            </a:pPr>
            <a:endParaRPr lang="it-IT" altLang="it-IT"/>
          </a:p>
          <a:p>
            <a:pPr lvl="0" eaLnBrk="0" fontAlgn="base" hangingPunct="0">
              <a:spcBef>
                <a:spcPct val="0"/>
              </a:spcBef>
              <a:spcAft>
                <a:spcPct val="0"/>
              </a:spcAft>
            </a:pPr>
            <a:r>
              <a:rPr lang="it-IT" altLang="it-IT" smtClean="0"/>
              <a:t>Il </a:t>
            </a:r>
            <a:r>
              <a:rPr lang="it-IT" altLang="it-IT" dirty="0" smtClean="0"/>
              <a:t>nostro Maestro </a:t>
            </a:r>
            <a:r>
              <a:rPr lang="it-IT" altLang="it-IT" dirty="0" err="1" smtClean="0"/>
              <a:t>Yogananda</a:t>
            </a:r>
            <a:r>
              <a:rPr lang="it-IT" altLang="it-IT" dirty="0" smtClean="0"/>
              <a:t>  ci ricorda che </a:t>
            </a:r>
            <a:endParaRPr lang="it-IT" altLang="it-IT" dirty="0"/>
          </a:p>
          <a:p>
            <a:pPr lvl="0" eaLnBrk="0" fontAlgn="base" hangingPunct="0">
              <a:spcBef>
                <a:spcPct val="0"/>
              </a:spcBef>
              <a:spcAft>
                <a:spcPct val="0"/>
              </a:spcAft>
            </a:pPr>
            <a:r>
              <a:rPr lang="it-IT" altLang="it-IT" dirty="0" smtClean="0"/>
              <a:t>‘</a:t>
            </a:r>
            <a:r>
              <a:rPr lang="it-IT" altLang="it-IT" dirty="0"/>
              <a:t>’Ci si </a:t>
            </a:r>
            <a:r>
              <a:rPr lang="it-IT" altLang="it-IT" dirty="0" err="1"/>
              <a:t>puo’</a:t>
            </a:r>
            <a:r>
              <a:rPr lang="it-IT" altLang="it-IT" dirty="0"/>
              <a:t> concentrare su qualsiasi cosa ma la meditazione </a:t>
            </a:r>
            <a:r>
              <a:rPr lang="it-IT" altLang="it-IT" dirty="0" err="1"/>
              <a:t>e’</a:t>
            </a:r>
            <a:r>
              <a:rPr lang="it-IT" altLang="it-IT" dirty="0"/>
              <a:t> solo su DIO e sui suoi 8 aspetti :</a:t>
            </a:r>
          </a:p>
          <a:p>
            <a:pPr lvl="0" eaLnBrk="0" fontAlgn="base" hangingPunct="0">
              <a:spcBef>
                <a:spcPct val="0"/>
              </a:spcBef>
              <a:spcAft>
                <a:spcPct val="0"/>
              </a:spcAft>
            </a:pPr>
            <a:r>
              <a:rPr lang="it-IT" altLang="it-IT" dirty="0"/>
              <a:t>LUCE </a:t>
            </a:r>
            <a:r>
              <a:rPr lang="it-IT" altLang="it-IT" dirty="0" smtClean="0"/>
              <a:t>-SUONO -AMORE -PACE –CALMA- GIOIA- POTERE- </a:t>
            </a:r>
            <a:r>
              <a:rPr lang="it-IT" altLang="it-IT" dirty="0"/>
              <a:t>SAGGEZZA.</a:t>
            </a:r>
          </a:p>
          <a:p>
            <a:pPr fontAlgn="base"/>
            <a:endParaRPr lang="it-IT" dirty="0" smtClean="0"/>
          </a:p>
          <a:p>
            <a:pPr fontAlgn="base"/>
            <a:endParaRPr lang="it-IT" dirty="0"/>
          </a:p>
          <a:p>
            <a:pPr fontAlgn="base"/>
            <a:endParaRPr lang="it-IT" dirty="0"/>
          </a:p>
        </p:txBody>
      </p:sp>
      <p:pic>
        <p:nvPicPr>
          <p:cNvPr id="3" name="Immagine 2"/>
          <p:cNvPicPr>
            <a:picLocks noChangeAspect="1"/>
          </p:cNvPicPr>
          <p:nvPr/>
        </p:nvPicPr>
        <p:blipFill>
          <a:blip r:embed="rId2"/>
          <a:stretch>
            <a:fillRect/>
          </a:stretch>
        </p:blipFill>
        <p:spPr>
          <a:xfrm>
            <a:off x="8235244" y="612562"/>
            <a:ext cx="3303587" cy="2227137"/>
          </a:xfrm>
          <a:prstGeom prst="rect">
            <a:avLst/>
          </a:prstGeom>
        </p:spPr>
      </p:pic>
    </p:spTree>
    <p:extLst>
      <p:ext uri="{BB962C8B-B14F-4D97-AF65-F5344CB8AC3E}">
        <p14:creationId xmlns:p14="http://schemas.microsoft.com/office/powerpoint/2010/main" val="2277643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6" descr="Risultato immagine per la paura nella bagavad gita"/>
          <p:cNvSpPr>
            <a:spLocks noChangeAspect="1" noChangeArrowheads="1"/>
          </p:cNvSpPr>
          <p:nvPr/>
        </p:nvSpPr>
        <p:spPr bwMode="auto">
          <a:xfrm flipH="1">
            <a:off x="460374" y="-144463"/>
            <a:ext cx="397581"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AutoShape 8" descr="Risultato immagine per la paura nella bagavad git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8" name="Immagine 7"/>
          <p:cNvPicPr>
            <a:picLocks noChangeAspect="1"/>
          </p:cNvPicPr>
          <p:nvPr/>
        </p:nvPicPr>
        <p:blipFill>
          <a:blip r:embed="rId2"/>
          <a:stretch>
            <a:fillRect/>
          </a:stretch>
        </p:blipFill>
        <p:spPr>
          <a:xfrm>
            <a:off x="307975" y="345004"/>
            <a:ext cx="2675467" cy="1714500"/>
          </a:xfrm>
          <a:prstGeom prst="rect">
            <a:avLst/>
          </a:prstGeom>
        </p:spPr>
      </p:pic>
      <p:sp>
        <p:nvSpPr>
          <p:cNvPr id="9" name="CasellaDiTesto 8"/>
          <p:cNvSpPr txBox="1"/>
          <p:nvPr/>
        </p:nvSpPr>
        <p:spPr>
          <a:xfrm>
            <a:off x="4402667" y="160338"/>
            <a:ext cx="6333065" cy="369332"/>
          </a:xfrm>
          <a:prstGeom prst="rect">
            <a:avLst/>
          </a:prstGeom>
          <a:noFill/>
        </p:spPr>
        <p:txBody>
          <a:bodyPr wrap="square" rtlCol="0">
            <a:spAutoFit/>
          </a:bodyPr>
          <a:lstStyle/>
          <a:p>
            <a:r>
              <a:rPr lang="it-IT" dirty="0" smtClean="0"/>
              <a:t>IL TEMA DELLA PAURA NELLA BAGAVAD GITA –  </a:t>
            </a:r>
            <a:endParaRPr lang="it-IT" dirty="0"/>
          </a:p>
        </p:txBody>
      </p:sp>
      <p:sp>
        <p:nvSpPr>
          <p:cNvPr id="10" name="Rettangolo 9"/>
          <p:cNvSpPr/>
          <p:nvPr/>
        </p:nvSpPr>
        <p:spPr>
          <a:xfrm>
            <a:off x="3300153" y="656705"/>
            <a:ext cx="8725490" cy="1754326"/>
          </a:xfrm>
          <a:prstGeom prst="rect">
            <a:avLst/>
          </a:prstGeom>
        </p:spPr>
        <p:txBody>
          <a:bodyPr wrap="square">
            <a:spAutoFit/>
          </a:bodyPr>
          <a:lstStyle/>
          <a:p>
            <a:r>
              <a:rPr lang="it-IT" dirty="0" smtClean="0"/>
              <a:t>Vediamo come questi temi pilastri Della crescita Spirituale li ritroviamo </a:t>
            </a:r>
            <a:r>
              <a:rPr lang="it-IT" dirty="0" err="1" smtClean="0"/>
              <a:t>nell</a:t>
            </a:r>
            <a:r>
              <a:rPr lang="it-IT" dirty="0" smtClean="0"/>
              <a:t> </a:t>
            </a:r>
            <a:r>
              <a:rPr lang="it-IT" dirty="0" err="1" smtClean="0"/>
              <a:t>Baghavad</a:t>
            </a:r>
            <a:r>
              <a:rPr lang="it-IT" dirty="0" smtClean="0"/>
              <a:t> Gita ,</a:t>
            </a:r>
          </a:p>
          <a:p>
            <a:r>
              <a:rPr lang="it-IT" dirty="0" smtClean="0"/>
              <a:t>‘’Il Canto Del  Divino ‘’guida suprema per la realizzazione spirituale ,</a:t>
            </a:r>
            <a:r>
              <a:rPr lang="it-IT" dirty="0"/>
              <a:t> </a:t>
            </a:r>
            <a:r>
              <a:rPr lang="it-IT" dirty="0" smtClean="0"/>
              <a:t> </a:t>
            </a:r>
            <a:r>
              <a:rPr lang="it-IT" dirty="0"/>
              <a:t>capitolo più importante all’interno del </a:t>
            </a:r>
            <a:r>
              <a:rPr lang="it-IT" dirty="0" smtClean="0"/>
              <a:t>Mahabharata ,interamente </a:t>
            </a:r>
            <a:r>
              <a:rPr lang="it-IT" dirty="0"/>
              <a:t>dedicato </a:t>
            </a:r>
            <a:r>
              <a:rPr lang="it-IT" dirty="0" smtClean="0"/>
              <a:t>agli insegnamenti dello </a:t>
            </a:r>
            <a:r>
              <a:rPr lang="it-IT" dirty="0"/>
              <a:t> </a:t>
            </a:r>
            <a:r>
              <a:rPr lang="it-IT" dirty="0" smtClean="0"/>
              <a:t>yoga</a:t>
            </a:r>
            <a:endParaRPr lang="it-IT" dirty="0">
              <a:solidFill>
                <a:srgbClr val="202225"/>
              </a:solidFill>
              <a:latin typeface="Merriweather"/>
            </a:endParaRPr>
          </a:p>
          <a:p>
            <a:endParaRPr lang="it-IT" dirty="0" smtClean="0"/>
          </a:p>
          <a:p>
            <a:endParaRPr lang="it-IT" dirty="0"/>
          </a:p>
        </p:txBody>
      </p:sp>
      <p:pic>
        <p:nvPicPr>
          <p:cNvPr id="11" name="Immagine 10"/>
          <p:cNvPicPr>
            <a:picLocks noChangeAspect="1"/>
          </p:cNvPicPr>
          <p:nvPr/>
        </p:nvPicPr>
        <p:blipFill>
          <a:blip r:embed="rId3"/>
          <a:stretch>
            <a:fillRect/>
          </a:stretch>
        </p:blipFill>
        <p:spPr>
          <a:xfrm>
            <a:off x="460374" y="3657852"/>
            <a:ext cx="2371161" cy="2359125"/>
          </a:xfrm>
          <a:prstGeom prst="rect">
            <a:avLst/>
          </a:prstGeom>
        </p:spPr>
      </p:pic>
      <p:sp>
        <p:nvSpPr>
          <p:cNvPr id="3" name="Rettangolo 2"/>
          <p:cNvSpPr/>
          <p:nvPr/>
        </p:nvSpPr>
        <p:spPr>
          <a:xfrm>
            <a:off x="3084022" y="2059504"/>
            <a:ext cx="6159731" cy="2862322"/>
          </a:xfrm>
          <a:prstGeom prst="rect">
            <a:avLst/>
          </a:prstGeom>
        </p:spPr>
        <p:txBody>
          <a:bodyPr wrap="square">
            <a:spAutoFit/>
          </a:bodyPr>
          <a:lstStyle/>
          <a:p>
            <a:r>
              <a:rPr lang="it-IT" dirty="0"/>
              <a:t>La </a:t>
            </a:r>
            <a:r>
              <a:rPr lang="it-IT" dirty="0" err="1"/>
              <a:t>Baghavad</a:t>
            </a:r>
            <a:r>
              <a:rPr lang="it-IT" dirty="0"/>
              <a:t> Gita </a:t>
            </a:r>
            <a:r>
              <a:rPr lang="it-IT" dirty="0" err="1"/>
              <a:t>e’</a:t>
            </a:r>
            <a:r>
              <a:rPr lang="it-IT" dirty="0"/>
              <a:t> una vera e propria guida alla rinascita spirituale , essa tratta  temi ancora molto attuali nonostante il trascorrere del tempo e ci si emoziona scoprendo come almeno una volta nella vita ci siamo sentiti </a:t>
            </a:r>
            <a:r>
              <a:rPr lang="it-IT" dirty="0" err="1"/>
              <a:t>Arjuna</a:t>
            </a:r>
            <a:r>
              <a:rPr lang="it-IT" dirty="0"/>
              <a:t>.</a:t>
            </a:r>
          </a:p>
          <a:p>
            <a:pPr lvl="0" eaLnBrk="0" fontAlgn="base" hangingPunct="0">
              <a:spcBef>
                <a:spcPct val="0"/>
              </a:spcBef>
              <a:spcAft>
                <a:spcPct val="0"/>
              </a:spcAft>
            </a:pPr>
            <a:r>
              <a:rPr lang="it-IT" dirty="0"/>
              <a:t>Passa attraverso il Dolore e la paura,  spiega quali sono gli strumenti per avvicinarsi al Divino e compiere il proprio </a:t>
            </a:r>
            <a:r>
              <a:rPr lang="it-IT" dirty="0" err="1"/>
              <a:t>Dharma</a:t>
            </a:r>
            <a:r>
              <a:rPr lang="it-IT" dirty="0"/>
              <a:t> , spiega l’importanza della meditazione e della rinuncia, </a:t>
            </a:r>
            <a:r>
              <a:rPr lang="it-IT" dirty="0" smtClean="0"/>
              <a:t> </a:t>
            </a:r>
            <a:r>
              <a:rPr lang="it-IT" dirty="0"/>
              <a:t>il macrocosmo e il microcosmo , le forme mortali e quelle imperiture, l’importanza della devozione, della fede e come liberarsi attraverso la rinuncia.</a:t>
            </a:r>
          </a:p>
        </p:txBody>
      </p:sp>
      <p:pic>
        <p:nvPicPr>
          <p:cNvPr id="4" name="Immagine 3"/>
          <p:cNvPicPr>
            <a:picLocks noChangeAspect="1"/>
          </p:cNvPicPr>
          <p:nvPr/>
        </p:nvPicPr>
        <p:blipFill>
          <a:blip r:embed="rId4"/>
          <a:stretch>
            <a:fillRect/>
          </a:stretch>
        </p:blipFill>
        <p:spPr>
          <a:xfrm>
            <a:off x="9306591" y="4280115"/>
            <a:ext cx="2719052" cy="2487384"/>
          </a:xfrm>
          <a:prstGeom prst="rect">
            <a:avLst/>
          </a:prstGeom>
        </p:spPr>
      </p:pic>
    </p:spTree>
    <p:extLst>
      <p:ext uri="{BB962C8B-B14F-4D97-AF65-F5344CB8AC3E}">
        <p14:creationId xmlns:p14="http://schemas.microsoft.com/office/powerpoint/2010/main" val="1231529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40267" y="0"/>
            <a:ext cx="10363200" cy="8402300"/>
          </a:xfrm>
          <a:prstGeom prst="rect">
            <a:avLst/>
          </a:prstGeom>
          <a:noFill/>
        </p:spPr>
        <p:txBody>
          <a:bodyPr wrap="square" rtlCol="0">
            <a:spAutoFit/>
          </a:bodyPr>
          <a:lstStyle/>
          <a:p>
            <a:pPr lvl="0" eaLnBrk="0" fontAlgn="base" hangingPunct="0">
              <a:spcBef>
                <a:spcPct val="0"/>
              </a:spcBef>
              <a:spcAft>
                <a:spcPct val="0"/>
              </a:spcAft>
            </a:pPr>
            <a:r>
              <a:rPr lang="it-IT" altLang="it-IT" smtClean="0">
                <a:solidFill>
                  <a:srgbClr val="202225"/>
                </a:solidFill>
                <a:latin typeface="Merriweather"/>
              </a:rPr>
              <a:t>IL TEMA DELLA PAURA NELLA BAGHAVAD GITA</a:t>
            </a:r>
          </a:p>
          <a:p>
            <a:pPr lvl="0" eaLnBrk="0" fontAlgn="base" hangingPunct="0">
              <a:spcBef>
                <a:spcPct val="0"/>
              </a:spcBef>
              <a:spcAft>
                <a:spcPct val="0"/>
              </a:spcAft>
            </a:pPr>
            <a:endParaRPr lang="it-IT" altLang="it-IT" dirty="0">
              <a:solidFill>
                <a:srgbClr val="202225"/>
              </a:solidFill>
              <a:latin typeface="Merriweather"/>
            </a:endParaRPr>
          </a:p>
          <a:p>
            <a:pPr lvl="0" eaLnBrk="0" fontAlgn="base" hangingPunct="0">
              <a:spcBef>
                <a:spcPct val="0"/>
              </a:spcBef>
              <a:spcAft>
                <a:spcPct val="0"/>
              </a:spcAft>
            </a:pPr>
            <a:r>
              <a:rPr lang="it-IT" altLang="it-IT" dirty="0" smtClean="0"/>
              <a:t>Uno </a:t>
            </a:r>
            <a:r>
              <a:rPr lang="it-IT" altLang="it-IT" dirty="0"/>
              <a:t>dei temi fondamentali che si trovano all’inizio del racconto </a:t>
            </a:r>
            <a:r>
              <a:rPr lang="it-IT" altLang="it-IT" dirty="0" err="1"/>
              <a:t>e’</a:t>
            </a:r>
            <a:r>
              <a:rPr lang="it-IT" altLang="it-IT" dirty="0"/>
              <a:t> vivere in connessione con il Divino, affidarsi  a Lui con</a:t>
            </a:r>
            <a:r>
              <a:rPr lang="it-IT" altLang="it-IT" dirty="0">
                <a:solidFill>
                  <a:srgbClr val="FF0000"/>
                </a:solidFill>
              </a:rPr>
              <a:t> coraggio </a:t>
            </a:r>
            <a:r>
              <a:rPr lang="it-IT" altLang="it-IT" dirty="0"/>
              <a:t>e</a:t>
            </a:r>
            <a:r>
              <a:rPr lang="it-IT" altLang="it-IT" dirty="0">
                <a:solidFill>
                  <a:srgbClr val="FF0000"/>
                </a:solidFill>
              </a:rPr>
              <a:t> devozione </a:t>
            </a:r>
            <a:r>
              <a:rPr lang="it-IT" altLang="it-IT" dirty="0"/>
              <a:t>per sconfiggere le vecchie abitudine errate e crescere spiritualmente.</a:t>
            </a:r>
          </a:p>
          <a:p>
            <a:pPr lvl="0" eaLnBrk="0" fontAlgn="base" hangingPunct="0">
              <a:spcBef>
                <a:spcPct val="0"/>
              </a:spcBef>
              <a:spcAft>
                <a:spcPct val="0"/>
              </a:spcAft>
            </a:pPr>
            <a:r>
              <a:rPr lang="it-IT" altLang="it-IT" dirty="0" err="1"/>
              <a:t>Arjuna</a:t>
            </a:r>
            <a:r>
              <a:rPr lang="it-IT" altLang="it-IT" dirty="0"/>
              <a:t> non </a:t>
            </a:r>
            <a:r>
              <a:rPr lang="it-IT" altLang="it-IT" dirty="0" smtClean="0"/>
              <a:t>aveva il desiderio </a:t>
            </a:r>
            <a:r>
              <a:rPr lang="it-IT" altLang="it-IT" dirty="0"/>
              <a:t>di combattere, poiché non voleva muovere una guerra verso i suoi cugini aveva PAURA di </a:t>
            </a:r>
            <a:r>
              <a:rPr lang="it-IT" altLang="it-IT" dirty="0" smtClean="0"/>
              <a:t>uccidere </a:t>
            </a:r>
            <a:r>
              <a:rPr lang="it-IT" altLang="it-IT" dirty="0"/>
              <a:t>i propri famigliari (le vecchie abitudini e condizionamenti appunto </a:t>
            </a:r>
            <a:r>
              <a:rPr lang="it-IT" altLang="it-IT" dirty="0" smtClean="0"/>
              <a:t>dettati dall’ignoranza </a:t>
            </a:r>
            <a:r>
              <a:rPr lang="it-IT" altLang="it-IT" dirty="0" err="1" smtClean="0"/>
              <a:t>Avidya</a:t>
            </a:r>
            <a:r>
              <a:rPr lang="it-IT" altLang="it-IT" dirty="0" smtClean="0"/>
              <a:t> ,dai sensi  </a:t>
            </a:r>
            <a:r>
              <a:rPr lang="it-IT" altLang="it-IT" dirty="0"/>
              <a:t>e dal sopravvento di Maya ,</a:t>
            </a:r>
            <a:r>
              <a:rPr lang="it-IT" altLang="it-IT" dirty="0" smtClean="0"/>
              <a:t>l’illusione</a:t>
            </a:r>
            <a:r>
              <a:rPr lang="it-IT" altLang="it-IT" dirty="0"/>
              <a:t>).</a:t>
            </a:r>
          </a:p>
          <a:p>
            <a:pPr lvl="0" eaLnBrk="0" fontAlgn="base" hangingPunct="0">
              <a:spcBef>
                <a:spcPct val="0"/>
              </a:spcBef>
              <a:spcAft>
                <a:spcPct val="0"/>
              </a:spcAft>
            </a:pPr>
            <a:r>
              <a:rPr lang="it-IT" altLang="it-IT" dirty="0"/>
              <a:t>Ecco che fin da subito </a:t>
            </a:r>
            <a:r>
              <a:rPr lang="it-IT" altLang="it-IT" dirty="0" err="1"/>
              <a:t>Sri</a:t>
            </a:r>
            <a:r>
              <a:rPr lang="it-IT" altLang="it-IT" dirty="0"/>
              <a:t> </a:t>
            </a:r>
            <a:r>
              <a:rPr lang="it-IT" altLang="it-IT" dirty="0" err="1"/>
              <a:t>Krisna</a:t>
            </a:r>
            <a:r>
              <a:rPr lang="it-IT" altLang="it-IT" dirty="0"/>
              <a:t> gli consiglia di Affidarsi a lui </a:t>
            </a:r>
            <a:r>
              <a:rPr lang="it-IT" altLang="it-IT" dirty="0" smtClean="0"/>
              <a:t>e agire .</a:t>
            </a:r>
            <a:endParaRPr lang="it-IT" altLang="it-IT" dirty="0"/>
          </a:p>
          <a:p>
            <a:pPr lvl="0" eaLnBrk="0" fontAlgn="base" hangingPunct="0">
              <a:spcBef>
                <a:spcPct val="0"/>
              </a:spcBef>
              <a:spcAft>
                <a:spcPct val="0"/>
              </a:spcAft>
            </a:pPr>
            <a:r>
              <a:rPr lang="it-IT" altLang="it-IT" dirty="0">
                <a:solidFill>
                  <a:srgbClr val="7030A0"/>
                </a:solidFill>
              </a:rPr>
              <a:t>“Se ti sottrai alla battaglia venendo meno al tuo dovere religioso, sarai senz’altro colpevole di aver trascurato i tuoi obblighi e perderai la reputazione di guerriero.” </a:t>
            </a:r>
            <a:r>
              <a:rPr lang="it-IT" altLang="it-IT" dirty="0"/>
              <a:t>(2.33 </a:t>
            </a:r>
            <a:r>
              <a:rPr lang="it-IT" altLang="it-IT" dirty="0" smtClean="0"/>
              <a:t> </a:t>
            </a:r>
            <a:r>
              <a:rPr lang="it-IT" altLang="it-IT" dirty="0"/>
              <a:t>)</a:t>
            </a:r>
          </a:p>
          <a:p>
            <a:pPr lvl="0" eaLnBrk="0" fontAlgn="base" hangingPunct="0">
              <a:spcBef>
                <a:spcPct val="0"/>
              </a:spcBef>
              <a:spcAft>
                <a:spcPct val="0"/>
              </a:spcAft>
            </a:pPr>
            <a:r>
              <a:rPr lang="it-IT" altLang="it-IT" dirty="0"/>
              <a:t>Abbiamo dunque un esortazione a  vivere il proprio dovere nella Coscienza Divina , con </a:t>
            </a:r>
            <a:r>
              <a:rPr lang="it-IT" altLang="it-IT" dirty="0" err="1"/>
              <a:t>equanimita</a:t>
            </a:r>
            <a:r>
              <a:rPr lang="it-IT" altLang="it-IT" dirty="0" err="1" smtClean="0"/>
              <a:t>’</a:t>
            </a:r>
            <a:r>
              <a:rPr lang="it-IT" altLang="it-IT" dirty="0" smtClean="0"/>
              <a:t> andando </a:t>
            </a:r>
            <a:r>
              <a:rPr lang="it-IT" altLang="it-IT" dirty="0"/>
              <a:t>oltre la </a:t>
            </a:r>
            <a:r>
              <a:rPr lang="it-IT" altLang="it-IT" dirty="0" err="1"/>
              <a:t>dualita</a:t>
            </a:r>
            <a:r>
              <a:rPr lang="it-IT" altLang="it-IT" dirty="0" err="1" smtClean="0"/>
              <a:t>’</a:t>
            </a:r>
            <a:r>
              <a:rPr lang="it-IT" altLang="it-IT" dirty="0" smtClean="0"/>
              <a:t>  </a:t>
            </a:r>
            <a:r>
              <a:rPr lang="it-IT" altLang="it-IT" dirty="0"/>
              <a:t>di gioia-dolore guadagno –perdita  vittoria-sconfitta</a:t>
            </a:r>
          </a:p>
          <a:p>
            <a:pPr lvl="0" eaLnBrk="0" fontAlgn="base" hangingPunct="0">
              <a:spcBef>
                <a:spcPct val="0"/>
              </a:spcBef>
              <a:spcAft>
                <a:spcPct val="0"/>
              </a:spcAft>
            </a:pPr>
            <a:r>
              <a:rPr lang="it-IT" altLang="it-IT" smtClean="0"/>
              <a:t>La Paura di Arjiuna la troviamo gia’ subito nel primo cap. verso 31 :</a:t>
            </a:r>
          </a:p>
          <a:p>
            <a:pPr lvl="0" eaLnBrk="0" fontAlgn="base" hangingPunct="0">
              <a:spcBef>
                <a:spcPct val="0"/>
              </a:spcBef>
              <a:spcAft>
                <a:spcPct val="0"/>
              </a:spcAft>
            </a:pPr>
            <a:r>
              <a:rPr lang="it-IT" altLang="it-IT" smtClean="0"/>
              <a:t>‘’Avverto presagi di sciagura ,o Krishna, e non riesco a prevedere alcuna gloria dallìuccisione dei miei congiunti ‘’</a:t>
            </a:r>
          </a:p>
          <a:p>
            <a:pPr lvl="0" eaLnBrk="0" fontAlgn="base" hangingPunct="0">
              <a:spcBef>
                <a:spcPct val="0"/>
              </a:spcBef>
              <a:spcAft>
                <a:spcPct val="0"/>
              </a:spcAft>
            </a:pPr>
            <a:r>
              <a:rPr lang="it-IT" altLang="it-IT" smtClean="0"/>
              <a:t>Da </a:t>
            </a:r>
            <a:r>
              <a:rPr lang="it-IT" altLang="it-IT" dirty="0" smtClean="0"/>
              <a:t>cosa nasce la paura di </a:t>
            </a:r>
            <a:r>
              <a:rPr lang="it-IT" altLang="it-IT" dirty="0" err="1" smtClean="0"/>
              <a:t>Arjuna</a:t>
            </a:r>
            <a:r>
              <a:rPr lang="it-IT" altLang="it-IT" dirty="0" smtClean="0"/>
              <a:t> ? Di cosa ha veramente paura?</a:t>
            </a:r>
          </a:p>
          <a:p>
            <a:pPr lvl="0" eaLnBrk="0" fontAlgn="base" hangingPunct="0">
              <a:spcBef>
                <a:spcPct val="0"/>
              </a:spcBef>
              <a:spcAft>
                <a:spcPct val="0"/>
              </a:spcAft>
            </a:pPr>
            <a:r>
              <a:rPr lang="it-IT" altLang="it-IT" dirty="0" smtClean="0"/>
              <a:t>Fondamentalmente di perdere i suoi cugini che altro non sono che le sue abitudine mondane , ma </a:t>
            </a:r>
            <a:r>
              <a:rPr lang="it-IT" altLang="it-IT" dirty="0" err="1" smtClean="0"/>
              <a:t>Krisna</a:t>
            </a:r>
            <a:r>
              <a:rPr lang="it-IT" altLang="it-IT" dirty="0" smtClean="0"/>
              <a:t> lo esorta ad ucciderle </a:t>
            </a:r>
            <a:r>
              <a:rPr lang="it-IT" altLang="it-IT" dirty="0" err="1" smtClean="0"/>
              <a:t>perche</a:t>
            </a:r>
            <a:r>
              <a:rPr lang="it-IT" altLang="it-IT" dirty="0" smtClean="0"/>
              <a:t>’ «Nulla </a:t>
            </a:r>
            <a:r>
              <a:rPr lang="it-IT" altLang="it-IT" dirty="0" err="1" smtClean="0"/>
              <a:t>e’</a:t>
            </a:r>
            <a:r>
              <a:rPr lang="it-IT" altLang="it-IT" dirty="0" smtClean="0"/>
              <a:t> mai perso e </a:t>
            </a:r>
            <a:r>
              <a:rPr lang="it-IT" altLang="it-IT" dirty="0" err="1" smtClean="0"/>
              <a:t>cio’</a:t>
            </a:r>
            <a:r>
              <a:rPr lang="it-IT" altLang="it-IT" dirty="0" smtClean="0"/>
              <a:t> che abbandoni sul piano materiale lo ritroverai mille volte </a:t>
            </a:r>
            <a:r>
              <a:rPr lang="it-IT" altLang="it-IT" dirty="0" err="1" smtClean="0"/>
              <a:t>piu’</a:t>
            </a:r>
            <a:r>
              <a:rPr lang="it-IT" altLang="it-IT" dirty="0" smtClean="0"/>
              <a:t> meraviglioso in Dio’’.</a:t>
            </a:r>
          </a:p>
          <a:p>
            <a:pPr lvl="0" eaLnBrk="0" fontAlgn="base" hangingPunct="0">
              <a:spcBef>
                <a:spcPct val="0"/>
              </a:spcBef>
              <a:spcAft>
                <a:spcPct val="0"/>
              </a:spcAft>
            </a:pPr>
            <a:r>
              <a:rPr lang="it-IT" altLang="it-IT" dirty="0" smtClean="0"/>
              <a:t>La paura (così come scritto anche negli yoga </a:t>
            </a:r>
            <a:r>
              <a:rPr lang="it-IT" altLang="it-IT" dirty="0" err="1" smtClean="0"/>
              <a:t>sutra</a:t>
            </a:r>
            <a:r>
              <a:rPr lang="it-IT" altLang="it-IT" dirty="0" smtClean="0"/>
              <a:t> ) nasce </a:t>
            </a:r>
            <a:r>
              <a:rPr lang="it-IT" altLang="it-IT" smtClean="0"/>
              <a:t>dunque </a:t>
            </a:r>
            <a:r>
              <a:rPr lang="it-IT" altLang="it-IT" smtClean="0"/>
              <a:t>dall’ignoranza </a:t>
            </a:r>
            <a:r>
              <a:rPr lang="it-IT" altLang="it-IT" dirty="0" smtClean="0"/>
              <a:t>, dal non sapere che «la vita non </a:t>
            </a:r>
            <a:r>
              <a:rPr lang="it-IT" altLang="it-IT" dirty="0" err="1" smtClean="0"/>
              <a:t>e’</a:t>
            </a:r>
            <a:r>
              <a:rPr lang="it-IT" altLang="it-IT" dirty="0" smtClean="0"/>
              <a:t> determinata </a:t>
            </a:r>
            <a:r>
              <a:rPr lang="it-IT" altLang="it-IT" dirty="0" err="1" smtClean="0"/>
              <a:t>dell</a:t>
            </a:r>
            <a:r>
              <a:rPr lang="it-IT" altLang="it-IT" dirty="0" smtClean="0"/>
              <a:t> ‘esistenza o non esistenza di un corpo fisico </a:t>
            </a:r>
            <a:r>
              <a:rPr lang="it-IT" altLang="it-IT" dirty="0" err="1" smtClean="0"/>
              <a:t>perche</a:t>
            </a:r>
            <a:r>
              <a:rPr lang="it-IT" altLang="it-IT" dirty="0" smtClean="0"/>
              <a:t>’ l’anima </a:t>
            </a:r>
            <a:r>
              <a:rPr lang="it-IT" altLang="it-IT" dirty="0" err="1" smtClean="0"/>
              <a:t>e’</a:t>
            </a:r>
            <a:r>
              <a:rPr lang="it-IT" altLang="it-IT" dirty="0" smtClean="0"/>
              <a:t> sempre esistente e </a:t>
            </a:r>
            <a:r>
              <a:rPr lang="it-IT" altLang="it-IT" dirty="0" err="1" smtClean="0"/>
              <a:t>quell</a:t>
            </a:r>
            <a:r>
              <a:rPr lang="it-IT" altLang="it-IT" dirty="0" smtClean="0"/>
              <a:t> ‘anima e ‘ </a:t>
            </a:r>
            <a:r>
              <a:rPr lang="it-IT" altLang="it-IT" dirty="0" err="1" smtClean="0"/>
              <a:t>cio’</a:t>
            </a:r>
            <a:r>
              <a:rPr lang="it-IT" altLang="it-IT" dirty="0" smtClean="0"/>
              <a:t> che noi siamo :</a:t>
            </a:r>
            <a:r>
              <a:rPr lang="it-IT" altLang="it-IT" dirty="0" smtClean="0">
                <a:solidFill>
                  <a:srgbClr val="7030A0"/>
                </a:solidFill>
              </a:rPr>
              <a:t>Manifestazione dello </a:t>
            </a:r>
            <a:r>
              <a:rPr lang="it-IT" altLang="it-IT" dirty="0">
                <a:solidFill>
                  <a:srgbClr val="7030A0"/>
                </a:solidFill>
              </a:rPr>
              <a:t>S</a:t>
            </a:r>
            <a:r>
              <a:rPr lang="it-IT" altLang="it-IT" dirty="0" smtClean="0">
                <a:solidFill>
                  <a:srgbClr val="7030A0"/>
                </a:solidFill>
              </a:rPr>
              <a:t>pirito </a:t>
            </a:r>
            <a:r>
              <a:rPr lang="it-IT" altLang="it-IT" smtClean="0">
                <a:solidFill>
                  <a:srgbClr val="7030A0"/>
                </a:solidFill>
              </a:rPr>
              <a:t>Eterno </a:t>
            </a:r>
            <a:r>
              <a:rPr lang="it-IT" altLang="it-IT" smtClean="0"/>
              <a:t>.»</a:t>
            </a:r>
            <a:endParaRPr lang="it-IT" altLang="it-IT" dirty="0" smtClean="0"/>
          </a:p>
          <a:p>
            <a:pPr lvl="0" eaLnBrk="0" fontAlgn="base" hangingPunct="0">
              <a:spcBef>
                <a:spcPct val="0"/>
              </a:spcBef>
              <a:spcAft>
                <a:spcPct val="0"/>
              </a:spcAft>
            </a:pPr>
            <a:r>
              <a:rPr lang="it-IT" altLang="it-IT" dirty="0" smtClean="0"/>
              <a:t>SAT CHIT ANANDA. </a:t>
            </a:r>
          </a:p>
          <a:p>
            <a:pPr lvl="0" eaLnBrk="0" fontAlgn="base" hangingPunct="0">
              <a:spcBef>
                <a:spcPct val="0"/>
              </a:spcBef>
              <a:spcAft>
                <a:spcPct val="0"/>
              </a:spcAft>
            </a:pPr>
            <a:endParaRPr lang="it-IT" altLang="it-IT" dirty="0"/>
          </a:p>
          <a:p>
            <a:endParaRPr lang="it-IT" dirty="0" smtClean="0"/>
          </a:p>
          <a:p>
            <a:endParaRPr lang="it-IT" dirty="0"/>
          </a:p>
          <a:p>
            <a:endParaRPr lang="it-IT" dirty="0" smtClean="0"/>
          </a:p>
          <a:p>
            <a:endParaRPr lang="it-IT" dirty="0" smtClean="0"/>
          </a:p>
          <a:p>
            <a:endParaRPr lang="it-IT" dirty="0"/>
          </a:p>
        </p:txBody>
      </p:sp>
    </p:spTree>
    <p:extLst>
      <p:ext uri="{BB962C8B-B14F-4D97-AF65-F5344CB8AC3E}">
        <p14:creationId xmlns:p14="http://schemas.microsoft.com/office/powerpoint/2010/main" val="1159553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14489" y="564445"/>
            <a:ext cx="11875911" cy="923330"/>
          </a:xfrm>
          <a:prstGeom prst="rect">
            <a:avLst/>
          </a:prstGeom>
          <a:noFill/>
        </p:spPr>
        <p:txBody>
          <a:bodyPr wrap="square" rtlCol="0">
            <a:spAutoFit/>
          </a:bodyPr>
          <a:lstStyle/>
          <a:p>
            <a:r>
              <a:rPr lang="it-IT" dirty="0" smtClean="0"/>
              <a:t>Questo corpo </a:t>
            </a:r>
            <a:r>
              <a:rPr lang="it-IT" dirty="0" err="1" smtClean="0"/>
              <a:t>e’</a:t>
            </a:r>
            <a:r>
              <a:rPr lang="it-IT" dirty="0" smtClean="0"/>
              <a:t> solo un guscio esterno che racchiude il nostro corpo Astrale che a sua volta </a:t>
            </a:r>
            <a:r>
              <a:rPr lang="it-IT" dirty="0" err="1" smtClean="0"/>
              <a:t>e’</a:t>
            </a:r>
            <a:r>
              <a:rPr lang="it-IT" dirty="0" smtClean="0"/>
              <a:t> solo una condensazione di energia che racchiude il nostro corpo Causale. Nessuno di questi corpi fornisce all’uomo vita e coscienza , </a:t>
            </a:r>
            <a:r>
              <a:rPr lang="it-IT" dirty="0" err="1" smtClean="0"/>
              <a:t>e’</a:t>
            </a:r>
            <a:r>
              <a:rPr lang="it-IT" dirty="0" smtClean="0"/>
              <a:t> lui ad animarli.</a:t>
            </a:r>
          </a:p>
          <a:p>
            <a:r>
              <a:rPr lang="it-IT" dirty="0" smtClean="0"/>
              <a:t> </a:t>
            </a:r>
            <a:endParaRPr lang="it-IT" dirty="0"/>
          </a:p>
        </p:txBody>
      </p:sp>
      <p:sp>
        <p:nvSpPr>
          <p:cNvPr id="6" name="AutoShape 5" descr="La struttura dell'uomo ed i suoi corpi sottili - Yoda Studi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Immagine 6"/>
          <p:cNvPicPr>
            <a:picLocks noChangeAspect="1"/>
          </p:cNvPicPr>
          <p:nvPr/>
        </p:nvPicPr>
        <p:blipFill>
          <a:blip r:embed="rId2"/>
          <a:stretch>
            <a:fillRect/>
          </a:stretch>
        </p:blipFill>
        <p:spPr>
          <a:xfrm>
            <a:off x="460375" y="4158018"/>
            <a:ext cx="3896490" cy="2408590"/>
          </a:xfrm>
          <a:prstGeom prst="rect">
            <a:avLst/>
          </a:prstGeom>
        </p:spPr>
      </p:pic>
      <p:pic>
        <p:nvPicPr>
          <p:cNvPr id="8" name="Immagine 7"/>
          <p:cNvPicPr>
            <a:picLocks noChangeAspect="1"/>
          </p:cNvPicPr>
          <p:nvPr/>
        </p:nvPicPr>
        <p:blipFill>
          <a:blip r:embed="rId3"/>
          <a:stretch>
            <a:fillRect/>
          </a:stretch>
        </p:blipFill>
        <p:spPr>
          <a:xfrm>
            <a:off x="3941087" y="1654226"/>
            <a:ext cx="4300713" cy="2413480"/>
          </a:xfrm>
          <a:prstGeom prst="rect">
            <a:avLst/>
          </a:prstGeom>
        </p:spPr>
      </p:pic>
      <p:pic>
        <p:nvPicPr>
          <p:cNvPr id="2" name="Immagine 1"/>
          <p:cNvPicPr>
            <a:picLocks noChangeAspect="1"/>
          </p:cNvPicPr>
          <p:nvPr/>
        </p:nvPicPr>
        <p:blipFill>
          <a:blip r:embed="rId4"/>
          <a:stretch>
            <a:fillRect/>
          </a:stretch>
        </p:blipFill>
        <p:spPr>
          <a:xfrm>
            <a:off x="460375" y="1744538"/>
            <a:ext cx="3234826" cy="1994071"/>
          </a:xfrm>
          <a:prstGeom prst="rect">
            <a:avLst/>
          </a:prstGeom>
        </p:spPr>
      </p:pic>
      <p:pic>
        <p:nvPicPr>
          <p:cNvPr id="4" name="Immagine 3"/>
          <p:cNvPicPr>
            <a:picLocks noChangeAspect="1"/>
          </p:cNvPicPr>
          <p:nvPr/>
        </p:nvPicPr>
        <p:blipFill>
          <a:blip r:embed="rId5"/>
          <a:stretch>
            <a:fillRect/>
          </a:stretch>
        </p:blipFill>
        <p:spPr>
          <a:xfrm>
            <a:off x="7676444" y="3073389"/>
            <a:ext cx="4270788" cy="3670185"/>
          </a:xfrm>
          <a:prstGeom prst="rect">
            <a:avLst/>
          </a:prstGeom>
        </p:spPr>
      </p:pic>
    </p:spTree>
    <p:extLst>
      <p:ext uri="{BB962C8B-B14F-4D97-AF65-F5344CB8AC3E}">
        <p14:creationId xmlns:p14="http://schemas.microsoft.com/office/powerpoint/2010/main" val="212134867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12904</TotalTime>
  <Words>6288</Words>
  <Application>Microsoft Office PowerPoint</Application>
  <PresentationFormat>Widescreen</PresentationFormat>
  <Paragraphs>406</Paragraphs>
  <Slides>29</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29</vt:i4>
      </vt:variant>
    </vt:vector>
  </HeadingPairs>
  <TitlesOfParts>
    <vt:vector size="39" baseType="lpstr">
      <vt:lpstr>-apple-system</vt:lpstr>
      <vt:lpstr>Arial</vt:lpstr>
      <vt:lpstr>Calibri</vt:lpstr>
      <vt:lpstr>Calibri Light</vt:lpstr>
      <vt:lpstr>Combo</vt:lpstr>
      <vt:lpstr>Inter</vt:lpstr>
      <vt:lpstr>Merriweather</vt:lpstr>
      <vt:lpstr>Open Sans</vt:lpstr>
      <vt:lpstr>Poppins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Windows User</dc:creator>
  <cp:lastModifiedBy>Windows User</cp:lastModifiedBy>
  <cp:revision>167</cp:revision>
  <dcterms:created xsi:type="dcterms:W3CDTF">2025-10-31T15:52:34Z</dcterms:created>
  <dcterms:modified xsi:type="dcterms:W3CDTF">2025-12-04T15:45:00Z</dcterms:modified>
</cp:coreProperties>
</file>